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4"/>
  </p:notesMasterIdLst>
  <p:sldIdLst>
    <p:sldId id="482" r:id="rId2"/>
    <p:sldId id="256" r:id="rId3"/>
    <p:sldId id="485" r:id="rId4"/>
    <p:sldId id="258" r:id="rId5"/>
    <p:sldId id="322" r:id="rId6"/>
    <p:sldId id="323" r:id="rId7"/>
    <p:sldId id="324" r:id="rId8"/>
    <p:sldId id="327" r:id="rId9"/>
    <p:sldId id="328" r:id="rId10"/>
    <p:sldId id="329" r:id="rId11"/>
    <p:sldId id="332" r:id="rId12"/>
    <p:sldId id="336" r:id="rId13"/>
    <p:sldId id="337" r:id="rId14"/>
    <p:sldId id="414" r:id="rId15"/>
    <p:sldId id="415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416" r:id="rId24"/>
    <p:sldId id="418" r:id="rId25"/>
    <p:sldId id="417" r:id="rId26"/>
    <p:sldId id="345" r:id="rId27"/>
    <p:sldId id="346" r:id="rId28"/>
    <p:sldId id="347" r:id="rId29"/>
    <p:sldId id="348" r:id="rId30"/>
    <p:sldId id="463" r:id="rId31"/>
    <p:sldId id="334" r:id="rId32"/>
    <p:sldId id="375" r:id="rId33"/>
    <p:sldId id="419" r:id="rId34"/>
    <p:sldId id="349" r:id="rId35"/>
    <p:sldId id="479" r:id="rId36"/>
    <p:sldId id="351" r:id="rId37"/>
    <p:sldId id="367" r:id="rId38"/>
    <p:sldId id="366" r:id="rId39"/>
    <p:sldId id="368" r:id="rId40"/>
    <p:sldId id="377" r:id="rId41"/>
    <p:sldId id="369" r:id="rId42"/>
    <p:sldId id="370" r:id="rId43"/>
    <p:sldId id="371" r:id="rId44"/>
    <p:sldId id="373" r:id="rId45"/>
    <p:sldId id="372" r:id="rId46"/>
    <p:sldId id="471" r:id="rId47"/>
    <p:sldId id="376" r:id="rId48"/>
    <p:sldId id="490" r:id="rId49"/>
    <p:sldId id="491" r:id="rId50"/>
    <p:sldId id="420" r:id="rId51"/>
    <p:sldId id="362" r:id="rId52"/>
    <p:sldId id="363" r:id="rId53"/>
    <p:sldId id="365" r:id="rId54"/>
    <p:sldId id="364" r:id="rId55"/>
    <p:sldId id="381" r:id="rId56"/>
    <p:sldId id="457" r:id="rId57"/>
    <p:sldId id="458" r:id="rId58"/>
    <p:sldId id="380" r:id="rId59"/>
    <p:sldId id="477" r:id="rId60"/>
    <p:sldId id="384" r:id="rId61"/>
    <p:sldId id="385" r:id="rId62"/>
    <p:sldId id="386" r:id="rId63"/>
    <p:sldId id="481" r:id="rId64"/>
    <p:sldId id="388" r:id="rId65"/>
    <p:sldId id="469" r:id="rId66"/>
    <p:sldId id="387" r:id="rId67"/>
    <p:sldId id="389" r:id="rId68"/>
    <p:sldId id="467" r:id="rId69"/>
    <p:sldId id="466" r:id="rId70"/>
    <p:sldId id="465" r:id="rId71"/>
    <p:sldId id="464" r:id="rId72"/>
    <p:sldId id="421" r:id="rId73"/>
    <p:sldId id="480" r:id="rId74"/>
    <p:sldId id="468" r:id="rId75"/>
    <p:sldId id="405" r:id="rId76"/>
    <p:sldId id="470" r:id="rId77"/>
    <p:sldId id="406" r:id="rId78"/>
    <p:sldId id="407" r:id="rId79"/>
    <p:sldId id="408" r:id="rId80"/>
    <p:sldId id="409" r:id="rId81"/>
    <p:sldId id="411" r:id="rId82"/>
    <p:sldId id="410" r:id="rId83"/>
    <p:sldId id="452" r:id="rId84"/>
    <p:sldId id="412" r:id="rId85"/>
    <p:sldId id="413" r:id="rId86"/>
    <p:sldId id="459" r:id="rId87"/>
    <p:sldId id="460" r:id="rId88"/>
    <p:sldId id="462" r:id="rId89"/>
    <p:sldId id="461" r:id="rId90"/>
    <p:sldId id="455" r:id="rId91"/>
    <p:sldId id="454" r:id="rId92"/>
    <p:sldId id="451" r:id="rId93"/>
    <p:sldId id="453" r:id="rId94"/>
    <p:sldId id="456" r:id="rId95"/>
    <p:sldId id="487" r:id="rId96"/>
    <p:sldId id="489" r:id="rId97"/>
    <p:sldId id="263" r:id="rId98"/>
    <p:sldId id="488" r:id="rId99"/>
    <p:sldId id="422" r:id="rId100"/>
    <p:sldId id="393" r:id="rId101"/>
    <p:sldId id="395" r:id="rId102"/>
    <p:sldId id="396" r:id="rId103"/>
    <p:sldId id="472" r:id="rId104"/>
    <p:sldId id="473" r:id="rId105"/>
    <p:sldId id="397" r:id="rId106"/>
    <p:sldId id="399" r:id="rId107"/>
    <p:sldId id="400" r:id="rId108"/>
    <p:sldId id="401" r:id="rId109"/>
    <p:sldId id="475" r:id="rId110"/>
    <p:sldId id="403" r:id="rId111"/>
    <p:sldId id="402" r:id="rId112"/>
    <p:sldId id="423" r:id="rId113"/>
    <p:sldId id="265" r:id="rId114"/>
    <p:sldId id="444" r:id="rId115"/>
    <p:sldId id="445" r:id="rId116"/>
    <p:sldId id="446" r:id="rId117"/>
    <p:sldId id="447" r:id="rId118"/>
    <p:sldId id="448" r:id="rId119"/>
    <p:sldId id="335" r:id="rId120"/>
    <p:sldId id="474" r:id="rId121"/>
    <p:sldId id="316" r:id="rId122"/>
    <p:sldId id="476" r:id="rId1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0000"/>
    <a:srgbClr val="F2F2F2"/>
    <a:srgbClr val="004949"/>
    <a:srgbClr val="A5A5A5"/>
    <a:srgbClr val="B66DFF"/>
    <a:srgbClr val="24FF24"/>
    <a:srgbClr val="009292"/>
    <a:srgbClr val="4A1A7A"/>
    <a:srgbClr val="490092"/>
    <a:srgbClr val="FFFF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4669" autoAdjust="0"/>
  </p:normalViewPr>
  <p:slideViewPr>
    <p:cSldViewPr snapToGrid="0">
      <p:cViewPr varScale="1">
        <p:scale>
          <a:sx n="111" d="100"/>
          <a:sy n="111" d="100"/>
        </p:scale>
        <p:origin x="534" y="10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D2DCA5-2476-4FB1-B7E7-4C0A93003FEF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9CD97-9DC4-49E4-8B27-209E95896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3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925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4408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2205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5278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2515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3011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8469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58688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8fdd9d815a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8fdd9d815a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080492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91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30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28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27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067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32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17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016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662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096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857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394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562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610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400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77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51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591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496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525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37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433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025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15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538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315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115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381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307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634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880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44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630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258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855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564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034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293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680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8791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784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791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398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882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017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9458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90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4354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450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8270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30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6065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8661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51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6833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9781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8102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258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3705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127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0579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4637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2508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42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6520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6446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0930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57056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5455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754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3818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496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448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765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2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114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480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4771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2820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29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4168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1245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4566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07083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1748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29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2468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38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6230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79682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7464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6304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5597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86686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218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9760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48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0D6CA-A68F-4682-AEF3-8A904CC2E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EA4B1-05E8-4103-AE0A-B38C1C717F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3EA8F-5680-45B5-8BFB-E240968F1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7925-5440-4A9D-8E1D-AE9997B6F50B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78683-6D2B-45E5-9317-13F5024D8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BE266-023F-48EF-BF2D-5613EA185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64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CD76E-2455-46C1-8D87-D99BF37AF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DB531B-3B93-4F2D-9C1C-4E1C935694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DE6DF-A346-4CD5-A4CC-FD9D3B581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7925-5440-4A9D-8E1D-AE9997B6F50B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F74AB-02D8-4573-86B8-FAA1335FC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D2720-7DED-4231-9BAF-8676F8796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90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874B90-6E7E-4258-9DF6-0306CB29C8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59DA3E-78F4-41D0-A5B0-F58CD13946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BCB50-A20A-434D-A583-148E95651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7925-5440-4A9D-8E1D-AE9997B6F50B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962C7-BA23-4323-A9D2-48E3ABBC6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4A413-AB55-47E1-BF73-8F24A1CB9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17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4FF64-8C14-4817-9059-61761773B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8C6A5-2BC3-4DFC-BF31-4D16884E7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CC7DE-11C2-4EE6-82C7-80F843AE4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7925-5440-4A9D-8E1D-AE9997B6F50B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E8CA6-0E3E-44C2-A0A7-686F1F6A0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2CDA5-9FD2-42D6-A2A0-FDC58DC4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45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9DEAC-6C98-441D-9924-E67EE7E9F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E8F147-64F4-4E1C-BBC9-8B45436F0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375B6-9DDD-479F-AD80-BD06DD2DA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7925-5440-4A9D-8E1D-AE9997B6F50B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1C2CC-954E-4856-95C1-6644CEE07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9417B-B440-4AAF-A4C7-87E75F2C5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86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40616-8A73-48B8-AB19-4438360E7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BE35E-3226-44DC-865B-7E5CEDAFD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DC163A-375F-40BB-8EEE-9112ECEA0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37738-4033-48C7-A9B7-4FAC57FC2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7925-5440-4A9D-8E1D-AE9997B6F50B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B71D0-CB1B-4BE4-A6E0-4BCD77403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F64CF-D1A2-47FC-92CA-7616A4E25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83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0CD6E-24AB-4478-958D-1BC8960B9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27298-73E8-42D5-892E-56BEEA7F4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63567-DD35-4741-A4A3-1C314D468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A92CA9-B9A5-41CA-A077-16B539DE26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5F69E1-567B-42C8-B816-B8A401459C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254F0F-CE79-4020-A63C-644EE7867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7925-5440-4A9D-8E1D-AE9997B6F50B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950742-14FA-455F-8C2E-42727698C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BD90D6-52E3-4A78-9E1D-296076FF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09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E8C1B-B128-4843-90C7-F49FB6B38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1BC0F3-9255-4818-A2AB-F515194F9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7925-5440-4A9D-8E1D-AE9997B6F50B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CFC27-D551-41A4-90E4-81642DBC8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8C7EA3-4469-4565-B008-E2402B0C5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56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2BE6F4-496A-4E09-81EB-0C0AAA0B9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7925-5440-4A9D-8E1D-AE9997B6F50B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D9D3C-8BC2-4DA7-A109-B638B5C7B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67D73-076A-4672-8736-CABD7BCCD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31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069A7-7DFB-4B66-ADE3-DA73B3F17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EFB3B-C77D-4F30-BAE3-BD484C0EB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578C3D-854D-4F00-AF56-3DC1BFA931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15C79A-9653-4D09-8694-B314016D3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7925-5440-4A9D-8E1D-AE9997B6F50B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9DFB40-6BE3-4A05-AB6C-F2CC05B80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441B8-A42E-4035-87AD-F6E67DC10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95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69A0-BB37-4CF8-8025-34D90BE3D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9F61C4-C8CC-4399-AF34-0EE1AEB3DD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05E51-C252-4788-A7FC-B55EC880B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C042D9-D64D-4045-8945-F078DE9F6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7925-5440-4A9D-8E1D-AE9997B6F50B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AAAFD-4531-4E10-9CF7-7C5FD5858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177B81-CCB7-424E-980E-BE67965C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17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ECAB53-EEEB-4299-AB4C-DCB1E1EFD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9" y="142702"/>
            <a:ext cx="11526794" cy="804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F03D9-939B-4DF8-9A23-39284FB39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5649" y="1054443"/>
            <a:ext cx="11526794" cy="512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51592-86FF-4BBF-997B-3CD823A26D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5649" y="63613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27925-5440-4A9D-8E1D-AE9997B6F50B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89FE1-C9F9-4678-9B96-91EA9632D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3F112-7B7D-4C29-95DC-1E5F0C3D4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9243" y="63613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9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hyperlink" Target="https://gwct.github.io/congen/assembly/" TargetMode="Externa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13" Type="http://schemas.openxmlformats.org/officeDocument/2006/relationships/image" Target="../media/image97.png"/><Relationship Id="rId3" Type="http://schemas.openxmlformats.org/officeDocument/2006/relationships/image" Target="../media/image88.png"/><Relationship Id="rId7" Type="http://schemas.openxmlformats.org/officeDocument/2006/relationships/image" Target="../media/image92.jp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11" Type="http://schemas.openxmlformats.org/officeDocument/2006/relationships/image" Target="../media/image95.png"/><Relationship Id="rId5" Type="http://schemas.openxmlformats.org/officeDocument/2006/relationships/image" Target="../media/image90.jpg"/><Relationship Id="rId10" Type="http://schemas.openxmlformats.org/officeDocument/2006/relationships/image" Target="../media/image94.png"/><Relationship Id="rId4" Type="http://schemas.openxmlformats.org/officeDocument/2006/relationships/image" Target="../media/image89.png"/><Relationship Id="rId9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rrwick/Bandage/wiki/Effect-of-kmer-size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wct.github.io/congen/programs.html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cseq.com/support/ngs/what-is-mate-pair-sequencing-useful-for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8.wmf"/><Relationship Id="rId4" Type="http://schemas.openxmlformats.org/officeDocument/2006/relationships/oleObject" Target="../embeddings/oleObject1.bin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8.wmf"/><Relationship Id="rId4" Type="http://schemas.openxmlformats.org/officeDocument/2006/relationships/oleObject" Target="../embeddings/oleObject2.bin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CD4C18-63B7-B549-A48A-870D6A3B1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" y="24397"/>
            <a:ext cx="3823855" cy="38238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AE04FE-9929-7B4A-A226-3A93C3460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604" y="-1"/>
            <a:ext cx="3959396" cy="2639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E22276-DB2B-9541-97AA-AF75CBD7F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417" y="2911135"/>
            <a:ext cx="5950656" cy="3946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90DEFB-1B8D-8245-BAFB-571D2469B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6682" y="-2"/>
            <a:ext cx="5210038" cy="2933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F89B45-9420-9B4D-A0B7-8E4AA425F8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6379"/>
          <a:stretch/>
        </p:blipFill>
        <p:spPr>
          <a:xfrm>
            <a:off x="3828080" y="-1"/>
            <a:ext cx="3191088" cy="24765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F102AC-AD24-DE46-A1E9-CFA08C17B035}"/>
              </a:ext>
            </a:extLst>
          </p:cNvPr>
          <p:cNvSpPr txBox="1"/>
          <p:nvPr/>
        </p:nvSpPr>
        <p:spPr>
          <a:xfrm>
            <a:off x="95064" y="3992077"/>
            <a:ext cx="46966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Ellie Armstrong</a:t>
            </a:r>
          </a:p>
          <a:p>
            <a:r>
              <a:rPr lang="en-US" sz="2800" dirty="0"/>
              <a:t>Stanford University</a:t>
            </a:r>
          </a:p>
          <a:p>
            <a:r>
              <a:rPr lang="en-US" sz="2800" dirty="0"/>
              <a:t>Petrov &amp; Hadly Labs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E9B4FF-277D-2C4B-B437-F067798343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6902" y="2476540"/>
            <a:ext cx="3564577" cy="43814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8963C3-55D3-3B45-80C3-576DCF4C325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0059" b="18023"/>
          <a:stretch/>
        </p:blipFill>
        <p:spPr>
          <a:xfrm>
            <a:off x="1906456" y="5638310"/>
            <a:ext cx="1397000" cy="8649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CDDC91-661D-2F4B-89F7-3BE2F0F910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840" y="5488536"/>
            <a:ext cx="1405585" cy="12579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ACE9FE-DCBE-A34A-BA78-14063478A1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8080" y="-2"/>
            <a:ext cx="3346206" cy="250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85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7F87AC-B1B9-4583-95A8-D68EBE277B29}"/>
              </a:ext>
            </a:extLst>
          </p:cNvPr>
          <p:cNvSpPr/>
          <p:nvPr/>
        </p:nvSpPr>
        <p:spPr>
          <a:xfrm>
            <a:off x="4985673" y="107586"/>
            <a:ext cx="2184710" cy="55989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8467C36-83A2-4687-AB55-CB9A1C930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03" y="254462"/>
            <a:ext cx="11526794" cy="804648"/>
          </a:xfrm>
        </p:spPr>
        <p:txBody>
          <a:bodyPr>
            <a:normAutofit fontScale="90000"/>
          </a:bodyPr>
          <a:lstStyle/>
          <a:p>
            <a:r>
              <a:rPr lang="en-US" dirty="0"/>
              <a:t>A genome assembly is a </a:t>
            </a:r>
            <a:r>
              <a:rPr lang="en-US" dirty="0">
                <a:solidFill>
                  <a:schemeClr val="bg1"/>
                </a:solidFill>
              </a:rPr>
              <a:t>hypothesis</a:t>
            </a:r>
            <a:r>
              <a:rPr lang="en-US" dirty="0"/>
              <a:t> regarding the information encoded in the original DNA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973EC9-0A35-4F5F-8888-D4D515D30FDE}"/>
              </a:ext>
            </a:extLst>
          </p:cNvPr>
          <p:cNvSpPr txBox="1"/>
          <p:nvPr/>
        </p:nvSpPr>
        <p:spPr>
          <a:xfrm>
            <a:off x="8346684" y="3136612"/>
            <a:ext cx="3937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…CGGTACAACTGGCA…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A119EA-9C6C-48AB-8E65-D51A9E195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" y="2028825"/>
            <a:ext cx="1057275" cy="280035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99DDBD-1414-4911-9700-EE8A92CB4CA2}"/>
              </a:ext>
            </a:extLst>
          </p:cNvPr>
          <p:cNvSpPr/>
          <p:nvPr/>
        </p:nvSpPr>
        <p:spPr>
          <a:xfrm>
            <a:off x="436879" y="5166964"/>
            <a:ext cx="2118853" cy="665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A73799-2696-44EA-8384-39E8EAC2E533}"/>
              </a:ext>
            </a:extLst>
          </p:cNvPr>
          <p:cNvSpPr/>
          <p:nvPr/>
        </p:nvSpPr>
        <p:spPr>
          <a:xfrm>
            <a:off x="671399" y="5176796"/>
            <a:ext cx="16498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Original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596028-0876-44D2-A204-A907B5657D60}"/>
              </a:ext>
            </a:extLst>
          </p:cNvPr>
          <p:cNvCxnSpPr>
            <a:cxnSpLocks/>
          </p:cNvCxnSpPr>
          <p:nvPr/>
        </p:nvCxnSpPr>
        <p:spPr>
          <a:xfrm>
            <a:off x="3362960" y="27800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951796-5764-490F-AE2B-2ED5746069FA}"/>
              </a:ext>
            </a:extLst>
          </p:cNvPr>
          <p:cNvCxnSpPr>
            <a:cxnSpLocks/>
          </p:cNvCxnSpPr>
          <p:nvPr/>
        </p:nvCxnSpPr>
        <p:spPr>
          <a:xfrm>
            <a:off x="3515360" y="29324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75BAFB-995A-43B9-93B3-40CFC917BED6}"/>
              </a:ext>
            </a:extLst>
          </p:cNvPr>
          <p:cNvCxnSpPr>
            <a:cxnSpLocks/>
          </p:cNvCxnSpPr>
          <p:nvPr/>
        </p:nvCxnSpPr>
        <p:spPr>
          <a:xfrm>
            <a:off x="3296920" y="3585476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95617D3-5FB4-442F-BF3E-C5B531C0A880}"/>
              </a:ext>
            </a:extLst>
          </p:cNvPr>
          <p:cNvCxnSpPr>
            <a:cxnSpLocks/>
          </p:cNvCxnSpPr>
          <p:nvPr/>
        </p:nvCxnSpPr>
        <p:spPr>
          <a:xfrm>
            <a:off x="3820160" y="32372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28E2DFE-5A71-4214-A7FD-EC1121BBF7AB}"/>
              </a:ext>
            </a:extLst>
          </p:cNvPr>
          <p:cNvCxnSpPr>
            <a:cxnSpLocks/>
          </p:cNvCxnSpPr>
          <p:nvPr/>
        </p:nvCxnSpPr>
        <p:spPr>
          <a:xfrm>
            <a:off x="4109720" y="274569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7D769C9-02F5-438F-8482-60CA2025C72D}"/>
              </a:ext>
            </a:extLst>
          </p:cNvPr>
          <p:cNvCxnSpPr>
            <a:cxnSpLocks/>
          </p:cNvCxnSpPr>
          <p:nvPr/>
        </p:nvCxnSpPr>
        <p:spPr>
          <a:xfrm>
            <a:off x="3942080" y="334388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C48B9AD-82EA-4ADA-AD28-9AB978BF3777}"/>
              </a:ext>
            </a:extLst>
          </p:cNvPr>
          <p:cNvCxnSpPr>
            <a:cxnSpLocks/>
          </p:cNvCxnSpPr>
          <p:nvPr/>
        </p:nvCxnSpPr>
        <p:spPr>
          <a:xfrm>
            <a:off x="3606800" y="38468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39B448-61E3-4E0E-80AB-2CE2423D15BB}"/>
              </a:ext>
            </a:extLst>
          </p:cNvPr>
          <p:cNvCxnSpPr>
            <a:cxnSpLocks/>
          </p:cNvCxnSpPr>
          <p:nvPr/>
        </p:nvCxnSpPr>
        <p:spPr>
          <a:xfrm>
            <a:off x="4109720" y="3629947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D93447A-6866-467F-B6C7-71AA47EEC697}"/>
              </a:ext>
            </a:extLst>
          </p:cNvPr>
          <p:cNvCxnSpPr>
            <a:cxnSpLocks/>
          </p:cNvCxnSpPr>
          <p:nvPr/>
        </p:nvCxnSpPr>
        <p:spPr>
          <a:xfrm>
            <a:off x="3362960" y="417825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2DF1A63-6F5D-47CC-A97A-AA3232982A1D}"/>
              </a:ext>
            </a:extLst>
          </p:cNvPr>
          <p:cNvCxnSpPr>
            <a:cxnSpLocks/>
          </p:cNvCxnSpPr>
          <p:nvPr/>
        </p:nvCxnSpPr>
        <p:spPr>
          <a:xfrm>
            <a:off x="4262120" y="40500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Arrow: Right 8">
            <a:extLst>
              <a:ext uri="{FF2B5EF4-FFF2-40B4-BE49-F238E27FC236}">
                <a16:creationId xmlns:a16="http://schemas.microsoft.com/office/drawing/2014/main" id="{FF7D9D9A-5243-44F0-80D9-75537F5D6480}"/>
              </a:ext>
            </a:extLst>
          </p:cNvPr>
          <p:cNvSpPr/>
          <p:nvPr/>
        </p:nvSpPr>
        <p:spPr>
          <a:xfrm>
            <a:off x="5178814" y="3081307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691352-9E18-4D9C-940C-FE9471E0B5AA}"/>
              </a:ext>
            </a:extLst>
          </p:cNvPr>
          <p:cNvSpPr txBox="1"/>
          <p:nvPr/>
        </p:nvSpPr>
        <p:spPr>
          <a:xfrm>
            <a:off x="5877380" y="255935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B50188-68EF-4261-BB4B-F9E99BF0AA37}"/>
              </a:ext>
            </a:extLst>
          </p:cNvPr>
          <p:cNvSpPr txBox="1"/>
          <p:nvPr/>
        </p:nvSpPr>
        <p:spPr>
          <a:xfrm>
            <a:off x="6040223" y="274316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276020-CC36-4D57-938E-E24FD74878D3}"/>
              </a:ext>
            </a:extLst>
          </p:cNvPr>
          <p:cNvSpPr txBox="1"/>
          <p:nvPr/>
        </p:nvSpPr>
        <p:spPr>
          <a:xfrm>
            <a:off x="6520212" y="298554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E31ED9-A34A-4209-89F8-BD98C65C0FBE}"/>
              </a:ext>
            </a:extLst>
          </p:cNvPr>
          <p:cNvSpPr txBox="1"/>
          <p:nvPr/>
        </p:nvSpPr>
        <p:spPr>
          <a:xfrm>
            <a:off x="6691916" y="3136544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71A2AD-F471-4E76-9BB7-17C153812681}"/>
              </a:ext>
            </a:extLst>
          </p:cNvPr>
          <p:cNvSpPr txBox="1"/>
          <p:nvPr/>
        </p:nvSpPr>
        <p:spPr>
          <a:xfrm>
            <a:off x="6912452" y="3504388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039A6F8-2125-4B4E-8503-A194B82E155C}"/>
              </a:ext>
            </a:extLst>
          </p:cNvPr>
          <p:cNvSpPr txBox="1"/>
          <p:nvPr/>
        </p:nvSpPr>
        <p:spPr>
          <a:xfrm>
            <a:off x="6073400" y="3435689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9AD253C-D050-4510-8D67-593CC9D262B0}"/>
              </a:ext>
            </a:extLst>
          </p:cNvPr>
          <p:cNvSpPr txBox="1"/>
          <p:nvPr/>
        </p:nvSpPr>
        <p:spPr>
          <a:xfrm>
            <a:off x="6272476" y="3695811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DB2A65-F97B-4DE3-B098-997C65022A2A}"/>
              </a:ext>
            </a:extLst>
          </p:cNvPr>
          <p:cNvSpPr txBox="1"/>
          <p:nvPr/>
        </p:nvSpPr>
        <p:spPr>
          <a:xfrm>
            <a:off x="6974943" y="3825808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1A1C499-B9E4-4ADF-B337-F25F0597F557}"/>
              </a:ext>
            </a:extLst>
          </p:cNvPr>
          <p:cNvSpPr txBox="1"/>
          <p:nvPr/>
        </p:nvSpPr>
        <p:spPr>
          <a:xfrm>
            <a:off x="6212943" y="4063655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CAD365B-9E94-40BD-BB54-2BD582F3CD9F}"/>
              </a:ext>
            </a:extLst>
          </p:cNvPr>
          <p:cNvSpPr txBox="1"/>
          <p:nvPr/>
        </p:nvSpPr>
        <p:spPr>
          <a:xfrm>
            <a:off x="6639800" y="2518096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D3EDFD09-34FF-480F-ADE1-446D0D32BEF4}"/>
              </a:ext>
            </a:extLst>
          </p:cNvPr>
          <p:cNvSpPr/>
          <p:nvPr/>
        </p:nvSpPr>
        <p:spPr>
          <a:xfrm>
            <a:off x="7478509" y="3021028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4D73FF2-45E4-47F2-BBEA-6EF84DD6D54C}"/>
              </a:ext>
            </a:extLst>
          </p:cNvPr>
          <p:cNvSpPr/>
          <p:nvPr/>
        </p:nvSpPr>
        <p:spPr>
          <a:xfrm>
            <a:off x="9144229" y="5166964"/>
            <a:ext cx="2423424" cy="66599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0345B99-8CE5-47B6-8D05-5A3CD1E64D65}"/>
              </a:ext>
            </a:extLst>
          </p:cNvPr>
          <p:cNvSpPr/>
          <p:nvPr/>
        </p:nvSpPr>
        <p:spPr>
          <a:xfrm>
            <a:off x="9226465" y="5169761"/>
            <a:ext cx="225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Hypothesis</a:t>
            </a:r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4DB6B9A-1B33-4FB8-972C-C06CF572E907}"/>
              </a:ext>
            </a:extLst>
          </p:cNvPr>
          <p:cNvGrpSpPr/>
          <p:nvPr/>
        </p:nvGrpSpPr>
        <p:grpSpPr>
          <a:xfrm>
            <a:off x="3544486" y="5983926"/>
            <a:ext cx="4939465" cy="665996"/>
            <a:chOff x="3594433" y="5983926"/>
            <a:chExt cx="4939465" cy="665996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193E1BB1-4B44-43D3-A638-8A7BDA2201ED}"/>
                </a:ext>
              </a:extLst>
            </p:cNvPr>
            <p:cNvSpPr/>
            <p:nvPr/>
          </p:nvSpPr>
          <p:spPr>
            <a:xfrm>
              <a:off x="3644382" y="5983926"/>
              <a:ext cx="4839569" cy="665996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9CB6786-B8CC-452B-A292-CD019B8999C0}"/>
                </a:ext>
              </a:extLst>
            </p:cNvPr>
            <p:cNvSpPr txBox="1"/>
            <p:nvPr/>
          </p:nvSpPr>
          <p:spPr>
            <a:xfrm>
              <a:off x="3594433" y="6086091"/>
              <a:ext cx="49394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</a:rPr>
                <a:t>Sequencing error rate up to 20%!</a:t>
              </a:r>
            </a:p>
          </p:txBody>
        </p:sp>
      </p:grpSp>
      <p:sp>
        <p:nvSpPr>
          <p:cNvPr id="8" name="Arrow: Right 7">
            <a:extLst>
              <a:ext uri="{FF2B5EF4-FFF2-40B4-BE49-F238E27FC236}">
                <a16:creationId xmlns:a16="http://schemas.microsoft.com/office/drawing/2014/main" id="{5E118FA6-7453-4813-8FEF-412245E946AA}"/>
              </a:ext>
            </a:extLst>
          </p:cNvPr>
          <p:cNvSpPr/>
          <p:nvPr/>
        </p:nvSpPr>
        <p:spPr>
          <a:xfrm>
            <a:off x="2321211" y="3076443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087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reconstruct the genome from reads?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71C439C-6C05-4034-9A93-2484F61EF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49" y="1581249"/>
            <a:ext cx="8564893" cy="4510206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8CF7316F-8514-49FC-88FB-1F4CB6510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887" y="1664345"/>
            <a:ext cx="2324556" cy="2172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24A160-3FBF-4AE9-AB9F-F044AC4F0A20}"/>
              </a:ext>
            </a:extLst>
          </p:cNvPr>
          <p:cNvSpPr txBox="1"/>
          <p:nvPr/>
        </p:nvSpPr>
        <p:spPr>
          <a:xfrm>
            <a:off x="9649011" y="1025319"/>
            <a:ext cx="152043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800" dirty="0">
                <a:solidFill>
                  <a:schemeClr val="accent2"/>
                </a:solidFill>
              </a:rPr>
              <a:t>x</a:t>
            </a:r>
            <a:endParaRPr lang="en-US" sz="10000" dirty="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88306A-CFD1-4678-831A-4801EFF360F4}"/>
              </a:ext>
            </a:extLst>
          </p:cNvPr>
          <p:cNvSpPr txBox="1"/>
          <p:nvPr/>
        </p:nvSpPr>
        <p:spPr>
          <a:xfrm>
            <a:off x="8878529" y="4501157"/>
            <a:ext cx="33134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Overlapping pieces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We don’t know the original sequence</a:t>
            </a:r>
          </a:p>
        </p:txBody>
      </p:sp>
    </p:spTree>
    <p:extLst>
      <p:ext uri="{BB962C8B-B14F-4D97-AF65-F5344CB8AC3E}">
        <p14:creationId xmlns:p14="http://schemas.microsoft.com/office/powerpoint/2010/main" val="346041477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we know a sequence similar to the original?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8CF7316F-8514-49FC-88FB-1F4CB6510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887" y="1664345"/>
            <a:ext cx="2324556" cy="2172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24A160-3FBF-4AE9-AB9F-F044AC4F0A20}"/>
              </a:ext>
            </a:extLst>
          </p:cNvPr>
          <p:cNvSpPr txBox="1"/>
          <p:nvPr/>
        </p:nvSpPr>
        <p:spPr>
          <a:xfrm>
            <a:off x="9649011" y="1025319"/>
            <a:ext cx="152043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800" dirty="0">
                <a:solidFill>
                  <a:schemeClr val="accent2"/>
                </a:solidFill>
              </a:rPr>
              <a:t>x</a:t>
            </a:r>
            <a:endParaRPr lang="en-US" sz="10000" dirty="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88306A-CFD1-4678-831A-4801EFF360F4}"/>
              </a:ext>
            </a:extLst>
          </p:cNvPr>
          <p:cNvSpPr txBox="1"/>
          <p:nvPr/>
        </p:nvSpPr>
        <p:spPr>
          <a:xfrm>
            <a:off x="8878529" y="4501157"/>
            <a:ext cx="33134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Overlapping pieces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We have an assembly from a closely related species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42CDC5D-06B0-4963-A913-8591D97B0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3" y="1025319"/>
            <a:ext cx="8056331" cy="53074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7A27BC-5C87-42EE-B255-50DAD0FA104F}"/>
              </a:ext>
            </a:extLst>
          </p:cNvPr>
          <p:cNvSpPr/>
          <p:nvPr/>
        </p:nvSpPr>
        <p:spPr>
          <a:xfrm>
            <a:off x="2290916" y="4357856"/>
            <a:ext cx="6223819" cy="1514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85117A-3F89-49DB-8349-BB799A1D5301}"/>
              </a:ext>
            </a:extLst>
          </p:cNvPr>
          <p:cNvSpPr/>
          <p:nvPr/>
        </p:nvSpPr>
        <p:spPr>
          <a:xfrm>
            <a:off x="3923071" y="4110388"/>
            <a:ext cx="3564193" cy="1514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8503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map the reads to this assembly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8CF7316F-8514-49FC-88FB-1F4CB6510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887" y="1664345"/>
            <a:ext cx="2324556" cy="2172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24A160-3FBF-4AE9-AB9F-F044AC4F0A20}"/>
              </a:ext>
            </a:extLst>
          </p:cNvPr>
          <p:cNvSpPr txBox="1"/>
          <p:nvPr/>
        </p:nvSpPr>
        <p:spPr>
          <a:xfrm>
            <a:off x="9649011" y="1025319"/>
            <a:ext cx="152043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800" dirty="0">
                <a:solidFill>
                  <a:schemeClr val="accent2"/>
                </a:solidFill>
              </a:rPr>
              <a:t>x</a:t>
            </a:r>
            <a:endParaRPr lang="en-US" sz="10000" dirty="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88306A-CFD1-4678-831A-4801EFF360F4}"/>
              </a:ext>
            </a:extLst>
          </p:cNvPr>
          <p:cNvSpPr txBox="1"/>
          <p:nvPr/>
        </p:nvSpPr>
        <p:spPr>
          <a:xfrm>
            <a:off x="8878529" y="4501157"/>
            <a:ext cx="33134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Overlapping pieces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We have an assembly from a closely related species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42CDC5D-06B0-4963-A913-8591D97B0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3" y="1025319"/>
            <a:ext cx="8056331" cy="530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4116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map the reads to this assembly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88306A-CFD1-4678-831A-4801EFF360F4}"/>
              </a:ext>
            </a:extLst>
          </p:cNvPr>
          <p:cNvSpPr txBox="1"/>
          <p:nvPr/>
        </p:nvSpPr>
        <p:spPr>
          <a:xfrm>
            <a:off x="8573730" y="1172399"/>
            <a:ext cx="3618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BWA, Bowtie, </a:t>
            </a:r>
            <a:r>
              <a:rPr lang="en-US" sz="2800" dirty="0" err="1"/>
              <a:t>bbmap</a:t>
            </a:r>
            <a:r>
              <a:rPr lang="en-US" sz="2800" dirty="0"/>
              <a:t>, </a:t>
            </a:r>
            <a:r>
              <a:rPr lang="en-US" sz="2800" dirty="0" err="1"/>
              <a:t>minimap</a:t>
            </a:r>
            <a:endParaRPr lang="en-US" sz="2800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42CDC5D-06B0-4963-A913-8591D97B0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3" y="1025319"/>
            <a:ext cx="8056331" cy="530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9216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map the reads to this assembly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88306A-CFD1-4678-831A-4801EFF360F4}"/>
              </a:ext>
            </a:extLst>
          </p:cNvPr>
          <p:cNvSpPr txBox="1"/>
          <p:nvPr/>
        </p:nvSpPr>
        <p:spPr>
          <a:xfrm>
            <a:off x="8573730" y="1172399"/>
            <a:ext cx="35199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BWA, Bowtie, </a:t>
            </a:r>
            <a:r>
              <a:rPr lang="en-US" sz="2800" dirty="0" err="1"/>
              <a:t>bbmap</a:t>
            </a:r>
            <a:r>
              <a:rPr lang="en-US" sz="2800" dirty="0"/>
              <a:t>, </a:t>
            </a:r>
            <a:r>
              <a:rPr lang="en-US" sz="2800" dirty="0" err="1"/>
              <a:t>minimap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Use Burrows-Wheeler transform to facilitate many string searches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42CDC5D-06B0-4963-A913-8591D97B0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3" y="1025319"/>
            <a:ext cx="8056331" cy="530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5807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Variants can be called based on the quality of aligned sequences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2CDC5D-06B0-4963-A913-8591D97B0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003" y="1025319"/>
            <a:ext cx="8056331" cy="530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2219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Consensus sequences incorporate called variants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2CDC5D-06B0-4963-A913-8591D97B0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557" y="947350"/>
            <a:ext cx="7704241" cy="557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9040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Reads with too much variation may not be mapped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16F18F-22DF-4E1F-96FD-5E33D804F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557" y="947350"/>
            <a:ext cx="10629330" cy="557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1508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16F18F-22DF-4E1F-96FD-5E33D804F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557" y="947350"/>
            <a:ext cx="10629330" cy="557736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8045F6-ED6A-4C63-84F6-5E3246CDD512}"/>
              </a:ext>
            </a:extLst>
          </p:cNvPr>
          <p:cNvSpPr/>
          <p:nvPr/>
        </p:nvSpPr>
        <p:spPr>
          <a:xfrm>
            <a:off x="9448799" y="4891660"/>
            <a:ext cx="2273644" cy="550683"/>
          </a:xfrm>
          <a:prstGeom prst="roundRect">
            <a:avLst/>
          </a:prstGeom>
          <a:solidFill>
            <a:srgbClr val="00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Reads with too much variation may not be mapped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C879A5-938C-4F80-84E5-A5C328B602DF}"/>
              </a:ext>
            </a:extLst>
          </p:cNvPr>
          <p:cNvSpPr txBox="1"/>
          <p:nvPr/>
        </p:nvSpPr>
        <p:spPr>
          <a:xfrm>
            <a:off x="9301316" y="4478404"/>
            <a:ext cx="25760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This leads to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Reference Bias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288E9A-55A3-401A-BDFC-629469E8BAA2}"/>
              </a:ext>
            </a:extLst>
          </p:cNvPr>
          <p:cNvSpPr txBox="1"/>
          <p:nvPr/>
        </p:nvSpPr>
        <p:spPr>
          <a:xfrm>
            <a:off x="8967019" y="5604387"/>
            <a:ext cx="3116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consensus sequence looks more similar to the reference than it actually is.</a:t>
            </a:r>
          </a:p>
        </p:txBody>
      </p:sp>
    </p:spTree>
    <p:extLst>
      <p:ext uri="{BB962C8B-B14F-4D97-AF65-F5344CB8AC3E}">
        <p14:creationId xmlns:p14="http://schemas.microsoft.com/office/powerpoint/2010/main" val="404672546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B92BD-4B6A-4CF8-B33E-54115B48A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Mapping to a single reference decreases estimated heterozygosity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2C446F-5174-4734-B29F-204B99B71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499" y="1179870"/>
            <a:ext cx="8431002" cy="51258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1E2477-604D-44A0-B5F0-3F115A60EA64}"/>
              </a:ext>
            </a:extLst>
          </p:cNvPr>
          <p:cNvSpPr txBox="1"/>
          <p:nvPr/>
        </p:nvSpPr>
        <p:spPr>
          <a:xfrm>
            <a:off x="127819" y="6453688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Armstrong et al. 2020, BMC Biology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37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7F87AC-B1B9-4583-95A8-D68EBE277B29}"/>
              </a:ext>
            </a:extLst>
          </p:cNvPr>
          <p:cNvSpPr/>
          <p:nvPr/>
        </p:nvSpPr>
        <p:spPr>
          <a:xfrm>
            <a:off x="4985673" y="107586"/>
            <a:ext cx="2184710" cy="55989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8467C36-83A2-4687-AB55-CB9A1C930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03" y="254462"/>
            <a:ext cx="11526794" cy="804648"/>
          </a:xfrm>
        </p:spPr>
        <p:txBody>
          <a:bodyPr>
            <a:normAutofit fontScale="90000"/>
          </a:bodyPr>
          <a:lstStyle/>
          <a:p>
            <a:r>
              <a:rPr lang="en-US" dirty="0"/>
              <a:t>A genome assembly is a </a:t>
            </a:r>
            <a:r>
              <a:rPr lang="en-US" dirty="0">
                <a:solidFill>
                  <a:schemeClr val="bg1"/>
                </a:solidFill>
              </a:rPr>
              <a:t>hypothesis</a:t>
            </a:r>
            <a:r>
              <a:rPr lang="en-US" dirty="0"/>
              <a:t> regarding the information encoded in the original DNA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973EC9-0A35-4F5F-8888-D4D515D30FDE}"/>
              </a:ext>
            </a:extLst>
          </p:cNvPr>
          <p:cNvSpPr txBox="1"/>
          <p:nvPr/>
        </p:nvSpPr>
        <p:spPr>
          <a:xfrm>
            <a:off x="8346684" y="3136612"/>
            <a:ext cx="3937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…CGGTACAACTGGCA…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A119EA-9C6C-48AB-8E65-D51A9E195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" y="2028825"/>
            <a:ext cx="1057275" cy="280035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99DDBD-1414-4911-9700-EE8A92CB4CA2}"/>
              </a:ext>
            </a:extLst>
          </p:cNvPr>
          <p:cNvSpPr/>
          <p:nvPr/>
        </p:nvSpPr>
        <p:spPr>
          <a:xfrm>
            <a:off x="436879" y="5166964"/>
            <a:ext cx="2118853" cy="665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A73799-2696-44EA-8384-39E8EAC2E533}"/>
              </a:ext>
            </a:extLst>
          </p:cNvPr>
          <p:cNvSpPr/>
          <p:nvPr/>
        </p:nvSpPr>
        <p:spPr>
          <a:xfrm>
            <a:off x="671399" y="5176796"/>
            <a:ext cx="16498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Original</a:t>
            </a:r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A7F24F9-5C92-43AF-A15D-93B2167632CA}"/>
              </a:ext>
            </a:extLst>
          </p:cNvPr>
          <p:cNvSpPr/>
          <p:nvPr/>
        </p:nvSpPr>
        <p:spPr>
          <a:xfrm>
            <a:off x="2179812" y="3053654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596028-0876-44D2-A204-A907B5657D60}"/>
              </a:ext>
            </a:extLst>
          </p:cNvPr>
          <p:cNvCxnSpPr>
            <a:cxnSpLocks/>
          </p:cNvCxnSpPr>
          <p:nvPr/>
        </p:nvCxnSpPr>
        <p:spPr>
          <a:xfrm>
            <a:off x="3362960" y="27800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951796-5764-490F-AE2B-2ED5746069FA}"/>
              </a:ext>
            </a:extLst>
          </p:cNvPr>
          <p:cNvCxnSpPr>
            <a:cxnSpLocks/>
          </p:cNvCxnSpPr>
          <p:nvPr/>
        </p:nvCxnSpPr>
        <p:spPr>
          <a:xfrm>
            <a:off x="3515360" y="29324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75BAFB-995A-43B9-93B3-40CFC917BED6}"/>
              </a:ext>
            </a:extLst>
          </p:cNvPr>
          <p:cNvCxnSpPr>
            <a:cxnSpLocks/>
          </p:cNvCxnSpPr>
          <p:nvPr/>
        </p:nvCxnSpPr>
        <p:spPr>
          <a:xfrm>
            <a:off x="3296920" y="3585476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95617D3-5FB4-442F-BF3E-C5B531C0A880}"/>
              </a:ext>
            </a:extLst>
          </p:cNvPr>
          <p:cNvCxnSpPr>
            <a:cxnSpLocks/>
          </p:cNvCxnSpPr>
          <p:nvPr/>
        </p:nvCxnSpPr>
        <p:spPr>
          <a:xfrm>
            <a:off x="3820160" y="32372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28E2DFE-5A71-4214-A7FD-EC1121BBF7AB}"/>
              </a:ext>
            </a:extLst>
          </p:cNvPr>
          <p:cNvCxnSpPr>
            <a:cxnSpLocks/>
          </p:cNvCxnSpPr>
          <p:nvPr/>
        </p:nvCxnSpPr>
        <p:spPr>
          <a:xfrm>
            <a:off x="4109720" y="274569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7D769C9-02F5-438F-8482-60CA2025C72D}"/>
              </a:ext>
            </a:extLst>
          </p:cNvPr>
          <p:cNvCxnSpPr>
            <a:cxnSpLocks/>
          </p:cNvCxnSpPr>
          <p:nvPr/>
        </p:nvCxnSpPr>
        <p:spPr>
          <a:xfrm>
            <a:off x="3942080" y="334388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C48B9AD-82EA-4ADA-AD28-9AB978BF3777}"/>
              </a:ext>
            </a:extLst>
          </p:cNvPr>
          <p:cNvCxnSpPr>
            <a:cxnSpLocks/>
          </p:cNvCxnSpPr>
          <p:nvPr/>
        </p:nvCxnSpPr>
        <p:spPr>
          <a:xfrm>
            <a:off x="3606800" y="38468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39B448-61E3-4E0E-80AB-2CE2423D15BB}"/>
              </a:ext>
            </a:extLst>
          </p:cNvPr>
          <p:cNvCxnSpPr>
            <a:cxnSpLocks/>
          </p:cNvCxnSpPr>
          <p:nvPr/>
        </p:nvCxnSpPr>
        <p:spPr>
          <a:xfrm>
            <a:off x="4109720" y="3629947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D93447A-6866-467F-B6C7-71AA47EEC697}"/>
              </a:ext>
            </a:extLst>
          </p:cNvPr>
          <p:cNvCxnSpPr>
            <a:cxnSpLocks/>
          </p:cNvCxnSpPr>
          <p:nvPr/>
        </p:nvCxnSpPr>
        <p:spPr>
          <a:xfrm>
            <a:off x="3362960" y="417825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2DF1A63-6F5D-47CC-A97A-AA3232982A1D}"/>
              </a:ext>
            </a:extLst>
          </p:cNvPr>
          <p:cNvCxnSpPr>
            <a:cxnSpLocks/>
          </p:cNvCxnSpPr>
          <p:nvPr/>
        </p:nvCxnSpPr>
        <p:spPr>
          <a:xfrm>
            <a:off x="4262120" y="40500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Arrow: Right 8">
            <a:extLst>
              <a:ext uri="{FF2B5EF4-FFF2-40B4-BE49-F238E27FC236}">
                <a16:creationId xmlns:a16="http://schemas.microsoft.com/office/drawing/2014/main" id="{FF7D9D9A-5243-44F0-80D9-75537F5D6480}"/>
              </a:ext>
            </a:extLst>
          </p:cNvPr>
          <p:cNvSpPr/>
          <p:nvPr/>
        </p:nvSpPr>
        <p:spPr>
          <a:xfrm>
            <a:off x="5178814" y="3081307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691352-9E18-4D9C-940C-FE9471E0B5AA}"/>
              </a:ext>
            </a:extLst>
          </p:cNvPr>
          <p:cNvSpPr txBox="1"/>
          <p:nvPr/>
        </p:nvSpPr>
        <p:spPr>
          <a:xfrm>
            <a:off x="5877380" y="255935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B50188-68EF-4261-BB4B-F9E99BF0AA37}"/>
              </a:ext>
            </a:extLst>
          </p:cNvPr>
          <p:cNvSpPr txBox="1"/>
          <p:nvPr/>
        </p:nvSpPr>
        <p:spPr>
          <a:xfrm>
            <a:off x="6040223" y="274316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276020-CC36-4D57-938E-E24FD74878D3}"/>
              </a:ext>
            </a:extLst>
          </p:cNvPr>
          <p:cNvSpPr txBox="1"/>
          <p:nvPr/>
        </p:nvSpPr>
        <p:spPr>
          <a:xfrm>
            <a:off x="6520212" y="298554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E31ED9-A34A-4209-89F8-BD98C65C0FBE}"/>
              </a:ext>
            </a:extLst>
          </p:cNvPr>
          <p:cNvSpPr txBox="1"/>
          <p:nvPr/>
        </p:nvSpPr>
        <p:spPr>
          <a:xfrm>
            <a:off x="6691916" y="3136544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71A2AD-F471-4E76-9BB7-17C153812681}"/>
              </a:ext>
            </a:extLst>
          </p:cNvPr>
          <p:cNvSpPr txBox="1"/>
          <p:nvPr/>
        </p:nvSpPr>
        <p:spPr>
          <a:xfrm>
            <a:off x="6912452" y="3504388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039A6F8-2125-4B4E-8503-A194B82E155C}"/>
              </a:ext>
            </a:extLst>
          </p:cNvPr>
          <p:cNvSpPr txBox="1"/>
          <p:nvPr/>
        </p:nvSpPr>
        <p:spPr>
          <a:xfrm>
            <a:off x="6073400" y="3435689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9AD253C-D050-4510-8D67-593CC9D262B0}"/>
              </a:ext>
            </a:extLst>
          </p:cNvPr>
          <p:cNvSpPr txBox="1"/>
          <p:nvPr/>
        </p:nvSpPr>
        <p:spPr>
          <a:xfrm>
            <a:off x="6272476" y="3695811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DB2A65-F97B-4DE3-B098-997C65022A2A}"/>
              </a:ext>
            </a:extLst>
          </p:cNvPr>
          <p:cNvSpPr txBox="1"/>
          <p:nvPr/>
        </p:nvSpPr>
        <p:spPr>
          <a:xfrm>
            <a:off x="6974943" y="3825808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1A1C499-B9E4-4ADF-B337-F25F0597F557}"/>
              </a:ext>
            </a:extLst>
          </p:cNvPr>
          <p:cNvSpPr txBox="1"/>
          <p:nvPr/>
        </p:nvSpPr>
        <p:spPr>
          <a:xfrm>
            <a:off x="6212943" y="4063655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CAD365B-9E94-40BD-BB54-2BD582F3CD9F}"/>
              </a:ext>
            </a:extLst>
          </p:cNvPr>
          <p:cNvSpPr txBox="1"/>
          <p:nvPr/>
        </p:nvSpPr>
        <p:spPr>
          <a:xfrm>
            <a:off x="6639800" y="2518096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D3EDFD09-34FF-480F-ADE1-446D0D32BEF4}"/>
              </a:ext>
            </a:extLst>
          </p:cNvPr>
          <p:cNvSpPr/>
          <p:nvPr/>
        </p:nvSpPr>
        <p:spPr>
          <a:xfrm>
            <a:off x="7478509" y="3021028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4D73FF2-45E4-47F2-BBEA-6EF84DD6D54C}"/>
              </a:ext>
            </a:extLst>
          </p:cNvPr>
          <p:cNvSpPr/>
          <p:nvPr/>
        </p:nvSpPr>
        <p:spPr>
          <a:xfrm>
            <a:off x="9144229" y="5166964"/>
            <a:ext cx="2423424" cy="66599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0345B99-8CE5-47B6-8D05-5A3CD1E64D65}"/>
              </a:ext>
            </a:extLst>
          </p:cNvPr>
          <p:cNvSpPr/>
          <p:nvPr/>
        </p:nvSpPr>
        <p:spPr>
          <a:xfrm>
            <a:off x="9226465" y="5169761"/>
            <a:ext cx="225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Hypothesis</a:t>
            </a:r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4DB6B9A-1B33-4FB8-972C-C06CF572E907}"/>
              </a:ext>
            </a:extLst>
          </p:cNvPr>
          <p:cNvGrpSpPr/>
          <p:nvPr/>
        </p:nvGrpSpPr>
        <p:grpSpPr>
          <a:xfrm>
            <a:off x="3544486" y="5983926"/>
            <a:ext cx="4939465" cy="665996"/>
            <a:chOff x="3594433" y="5983926"/>
            <a:chExt cx="4939465" cy="665996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193E1BB1-4B44-43D3-A638-8A7BDA2201ED}"/>
                </a:ext>
              </a:extLst>
            </p:cNvPr>
            <p:cNvSpPr/>
            <p:nvPr/>
          </p:nvSpPr>
          <p:spPr>
            <a:xfrm>
              <a:off x="3644382" y="5983926"/>
              <a:ext cx="4839569" cy="665996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9CB6786-B8CC-452B-A292-CD019B8999C0}"/>
                </a:ext>
              </a:extLst>
            </p:cNvPr>
            <p:cNvSpPr txBox="1"/>
            <p:nvPr/>
          </p:nvSpPr>
          <p:spPr>
            <a:xfrm>
              <a:off x="3594433" y="6086091"/>
              <a:ext cx="49394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</a:rPr>
                <a:t>Sequencing error rate up to 20%!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778B273-D9E6-4EBC-A276-DC03BD58069C}"/>
              </a:ext>
            </a:extLst>
          </p:cNvPr>
          <p:cNvSpPr/>
          <p:nvPr/>
        </p:nvSpPr>
        <p:spPr>
          <a:xfrm>
            <a:off x="0" y="-87932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B9B0A4-A9A8-4C10-9995-EE68CC8CAFC7}"/>
              </a:ext>
            </a:extLst>
          </p:cNvPr>
          <p:cNvSpPr txBox="1"/>
          <p:nvPr/>
        </p:nvSpPr>
        <p:spPr>
          <a:xfrm>
            <a:off x="0" y="1950720"/>
            <a:ext cx="12192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Goal of Genome Assembly:</a:t>
            </a:r>
          </a:p>
          <a:p>
            <a:pPr algn="ctr"/>
            <a:r>
              <a:rPr lang="en-US" sz="4800" dirty="0"/>
              <a:t>Accurate chromosome level representations of the original strand of DNA</a:t>
            </a:r>
          </a:p>
        </p:txBody>
      </p:sp>
    </p:spTree>
    <p:extLst>
      <p:ext uri="{BB962C8B-B14F-4D97-AF65-F5344CB8AC3E}">
        <p14:creationId xmlns:p14="http://schemas.microsoft.com/office/powerpoint/2010/main" val="90964132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Iterative mapping back to the consensus sequence can reduce reference bias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D996E7-9915-4077-9CB7-FA7B97751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960" y="947350"/>
            <a:ext cx="10629330" cy="559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1911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6ED4F-25D4-49DD-9417-02CEC5843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mapping reduces reference bias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C68DC5D8-EFF9-4938-A236-049F1773C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00" y="1337970"/>
            <a:ext cx="7344800" cy="41820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377EB1-00BD-41C0-A025-952FBE0A0404}"/>
              </a:ext>
            </a:extLst>
          </p:cNvPr>
          <p:cNvSpPr txBox="1"/>
          <p:nvPr/>
        </p:nvSpPr>
        <p:spPr>
          <a:xfrm>
            <a:off x="127819" y="6453688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Sarver et al. 2017, GBE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22239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DC72B4D-0881-498C-BB6D-F431F7EE61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679851"/>
              </p:ext>
            </p:extLst>
          </p:nvPr>
        </p:nvGraphicFramePr>
        <p:xfrm>
          <a:off x="383458" y="804742"/>
          <a:ext cx="11425084" cy="52485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1548">
                  <a:extLst>
                    <a:ext uri="{9D8B030D-6E8A-4147-A177-3AD203B41FA5}">
                      <a16:colId xmlns:a16="http://schemas.microsoft.com/office/drawing/2014/main" val="1183419011"/>
                    </a:ext>
                  </a:extLst>
                </a:gridCol>
                <a:gridCol w="10343536">
                  <a:extLst>
                    <a:ext uri="{9D8B030D-6E8A-4147-A177-3AD203B41FA5}">
                      <a16:colId xmlns:a16="http://schemas.microsoft.com/office/drawing/2014/main" val="2834125590"/>
                    </a:ext>
                  </a:extLst>
                </a:gridCol>
              </a:tblGrid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A brief history of sequencing technology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926891"/>
                  </a:ext>
                </a:extLst>
              </a:tr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2.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i="1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de novo </a:t>
                      </a:r>
                      <a:r>
                        <a:rPr lang="en-US" sz="4000" i="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Assembly: reads, contigs, and scaffolds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7939168"/>
                  </a:ext>
                </a:extLst>
              </a:tr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Reference-guided assembly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625163"/>
                  </a:ext>
                </a:extLst>
              </a:tr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4.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Practical considerations for genome assembly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900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055605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 txBox="1">
            <a:spLocks noGrp="1"/>
          </p:cNvSpPr>
          <p:nvPr>
            <p:ph type="title"/>
          </p:nvPr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So you want to build a genome?</a:t>
            </a:r>
            <a:endParaRPr dirty="0"/>
          </a:p>
        </p:txBody>
      </p:sp>
      <p:sp>
        <p:nvSpPr>
          <p:cNvPr id="169" name="Google Shape;169;p22"/>
          <p:cNvSpPr txBox="1"/>
          <p:nvPr/>
        </p:nvSpPr>
        <p:spPr>
          <a:xfrm>
            <a:off x="279799" y="937633"/>
            <a:ext cx="5919119" cy="4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 dirty="0">
                <a:latin typeface="Roboto"/>
                <a:ea typeface="Roboto"/>
                <a:cs typeface="Roboto"/>
                <a:sym typeface="Roboto"/>
              </a:rPr>
              <a:t>Some factors to consider:</a:t>
            </a:r>
            <a:endParaRPr sz="2400" b="1" dirty="0">
              <a:latin typeface="Roboto"/>
              <a:ea typeface="Roboto"/>
              <a:cs typeface="Roboto"/>
              <a:sym typeface="Roboto"/>
            </a:endParaRPr>
          </a:p>
          <a:p>
            <a:endParaRPr sz="2400" dirty="0">
              <a:latin typeface="Roboto"/>
              <a:ea typeface="Roboto"/>
              <a:cs typeface="Roboto"/>
              <a:sym typeface="Roboto"/>
            </a:endParaRPr>
          </a:p>
          <a:p>
            <a:r>
              <a:rPr lang="en" sz="2400" dirty="0">
                <a:latin typeface="Roboto"/>
                <a:ea typeface="Roboto"/>
                <a:cs typeface="Roboto"/>
                <a:sym typeface="Roboto"/>
              </a:rPr>
              <a:t>-Organism ploidy</a:t>
            </a:r>
            <a:endParaRPr sz="2400" dirty="0">
              <a:latin typeface="Roboto"/>
              <a:ea typeface="Roboto"/>
              <a:cs typeface="Roboto"/>
              <a:sym typeface="Roboto"/>
            </a:endParaRPr>
          </a:p>
          <a:p>
            <a:endParaRPr lang="en-US" sz="2400" dirty="0">
              <a:latin typeface="Roboto"/>
              <a:ea typeface="Roboto"/>
              <a:cs typeface="Roboto"/>
              <a:sym typeface="Roboto"/>
            </a:endParaRPr>
          </a:p>
          <a:p>
            <a:r>
              <a:rPr lang="en-US" sz="2400" dirty="0">
                <a:latin typeface="Roboto"/>
                <a:ea typeface="Roboto"/>
                <a:cs typeface="Roboto"/>
                <a:sym typeface="Roboto"/>
              </a:rPr>
              <a:t>-Genome size (http://</a:t>
            </a:r>
            <a:r>
              <a:rPr lang="en-US" sz="2400" dirty="0" err="1">
                <a:latin typeface="Roboto"/>
                <a:ea typeface="Roboto"/>
                <a:cs typeface="Roboto"/>
                <a:sym typeface="Roboto"/>
              </a:rPr>
              <a:t>www.genomesize.com</a:t>
            </a:r>
            <a:r>
              <a:rPr lang="en-US" sz="2400" dirty="0">
                <a:latin typeface="Roboto"/>
                <a:ea typeface="Roboto"/>
                <a:cs typeface="Roboto"/>
                <a:sym typeface="Roboto"/>
              </a:rPr>
              <a:t>)</a:t>
            </a:r>
          </a:p>
          <a:p>
            <a:endParaRPr sz="2400" dirty="0">
              <a:latin typeface="Roboto"/>
              <a:ea typeface="Roboto"/>
              <a:cs typeface="Roboto"/>
              <a:sym typeface="Roboto"/>
            </a:endParaRPr>
          </a:p>
          <a:p>
            <a:r>
              <a:rPr lang="en" sz="2400" dirty="0">
                <a:latin typeface="Roboto"/>
                <a:ea typeface="Roboto"/>
                <a:cs typeface="Roboto"/>
                <a:sym typeface="Roboto"/>
              </a:rPr>
              <a:t>-Repeat content</a:t>
            </a:r>
            <a:endParaRPr sz="2400" dirty="0">
              <a:latin typeface="Roboto"/>
              <a:ea typeface="Roboto"/>
              <a:cs typeface="Roboto"/>
              <a:sym typeface="Roboto"/>
            </a:endParaRPr>
          </a:p>
          <a:p>
            <a:endParaRPr sz="2400" dirty="0">
              <a:latin typeface="Roboto"/>
              <a:ea typeface="Roboto"/>
              <a:cs typeface="Roboto"/>
              <a:sym typeface="Roboto"/>
            </a:endParaRPr>
          </a:p>
          <a:p>
            <a:r>
              <a:rPr lang="en" sz="2400" dirty="0">
                <a:latin typeface="Roboto"/>
                <a:ea typeface="Roboto"/>
                <a:cs typeface="Roboto"/>
                <a:sym typeface="Roboto"/>
              </a:rPr>
              <a:t>-How much/what quality of DNA will you have available?</a:t>
            </a:r>
            <a:endParaRPr sz="2400" dirty="0">
              <a:latin typeface="Roboto"/>
              <a:ea typeface="Roboto"/>
              <a:cs typeface="Roboto"/>
              <a:sym typeface="Roboto"/>
            </a:endParaRPr>
          </a:p>
          <a:p>
            <a:endParaRPr sz="2400" dirty="0">
              <a:latin typeface="Roboto"/>
              <a:ea typeface="Roboto"/>
              <a:cs typeface="Roboto"/>
              <a:sym typeface="Roboto"/>
            </a:endParaRPr>
          </a:p>
          <a:p>
            <a:r>
              <a:rPr lang="en" sz="2400" dirty="0">
                <a:latin typeface="Roboto"/>
                <a:ea typeface="Roboto"/>
                <a:cs typeface="Roboto"/>
                <a:sym typeface="Roboto"/>
              </a:rPr>
              <a:t>-If ref mapping, what is the divergence?</a:t>
            </a:r>
            <a:endParaRPr sz="2400" dirty="0">
              <a:latin typeface="Roboto"/>
              <a:ea typeface="Roboto"/>
              <a:cs typeface="Roboto"/>
              <a:sym typeface="Roboto"/>
            </a:endParaRPr>
          </a:p>
          <a:p>
            <a:endParaRPr sz="2400" dirty="0">
              <a:latin typeface="Roboto"/>
              <a:ea typeface="Roboto"/>
              <a:cs typeface="Roboto"/>
              <a:sym typeface="Roboto"/>
            </a:endParaRPr>
          </a:p>
          <a:p>
            <a:r>
              <a:rPr lang="en" sz="2400" dirty="0">
                <a:latin typeface="Roboto"/>
                <a:ea typeface="Roboto"/>
                <a:cs typeface="Roboto"/>
                <a:sym typeface="Roboto"/>
              </a:rPr>
              <a:t>-What are you using it for?</a:t>
            </a: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0" name="Google Shape;17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9233" y="1028600"/>
            <a:ext cx="5398419" cy="562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2"/>
          <p:cNvSpPr txBox="1"/>
          <p:nvPr/>
        </p:nvSpPr>
        <p:spPr>
          <a:xfrm>
            <a:off x="9678833" y="5718233"/>
            <a:ext cx="1821600" cy="3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933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genome   </a:t>
            </a:r>
            <a:endParaRPr sz="2933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41607116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8;p22">
            <a:extLst>
              <a:ext uri="{FF2B5EF4-FFF2-40B4-BE49-F238E27FC236}">
                <a16:creationId xmlns:a16="http://schemas.microsoft.com/office/drawing/2014/main" id="{B2ECA262-BA0F-DD46-8287-1BB6897F2A85}"/>
              </a:ext>
            </a:extLst>
          </p:cNvPr>
          <p:cNvSpPr txBox="1">
            <a:spLocks/>
          </p:cNvSpPr>
          <p:nvPr/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/>
              <a:t>So you want to build a genome?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E4080E-4693-FC43-B12C-16838CA05F48}"/>
              </a:ext>
            </a:extLst>
          </p:cNvPr>
          <p:cNvSpPr txBox="1"/>
          <p:nvPr/>
        </p:nvSpPr>
        <p:spPr>
          <a:xfrm>
            <a:off x="279400" y="1885950"/>
            <a:ext cx="513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Ploidy</a:t>
            </a:r>
            <a:r>
              <a:rPr lang="en-US" dirty="0"/>
              <a:t>: the number of sets of chromosomes in a cell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4A9220-A735-7247-868A-EC7DCE5B2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50" y="2635250"/>
            <a:ext cx="4984750" cy="2990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A1F1E5-3FAE-7844-9ACA-38FF9AE84D6B}"/>
              </a:ext>
            </a:extLst>
          </p:cNvPr>
          <p:cNvSpPr txBox="1"/>
          <p:nvPr/>
        </p:nvSpPr>
        <p:spPr>
          <a:xfrm>
            <a:off x="6489700" y="1885950"/>
            <a:ext cx="48641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How is this relevant to assembly?</a:t>
            </a:r>
          </a:p>
          <a:p>
            <a:endParaRPr lang="en-US" dirty="0"/>
          </a:p>
          <a:p>
            <a:r>
              <a:rPr lang="en-US" dirty="0"/>
              <a:t>-when there are many copies of chromosomes, the assemblers can have a difficult time telling what goes where</a:t>
            </a:r>
          </a:p>
          <a:p>
            <a:endParaRPr lang="en-US" dirty="0"/>
          </a:p>
          <a:p>
            <a:r>
              <a:rPr lang="en-US" dirty="0"/>
              <a:t>-genome size tends to be large, and can contain many complex repeat regions from the duplications</a:t>
            </a:r>
          </a:p>
          <a:p>
            <a:endParaRPr lang="en-US" dirty="0"/>
          </a:p>
          <a:p>
            <a:r>
              <a:rPr lang="en-US" dirty="0"/>
              <a:t>-phasing also more complex/difficult</a:t>
            </a:r>
          </a:p>
          <a:p>
            <a:endParaRPr lang="en-US" dirty="0"/>
          </a:p>
          <a:p>
            <a:r>
              <a:rPr lang="en-US" dirty="0"/>
              <a:t>-common in plants, but also seen in amphibians, reptiles, arthropods</a:t>
            </a:r>
          </a:p>
        </p:txBody>
      </p:sp>
    </p:spTree>
    <p:extLst>
      <p:ext uri="{BB962C8B-B14F-4D97-AF65-F5344CB8AC3E}">
        <p14:creationId xmlns:p14="http://schemas.microsoft.com/office/powerpoint/2010/main" val="8097038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8;p22">
            <a:extLst>
              <a:ext uri="{FF2B5EF4-FFF2-40B4-BE49-F238E27FC236}">
                <a16:creationId xmlns:a16="http://schemas.microsoft.com/office/drawing/2014/main" id="{B2ECA262-BA0F-DD46-8287-1BB6897F2A85}"/>
              </a:ext>
            </a:extLst>
          </p:cNvPr>
          <p:cNvSpPr txBox="1">
            <a:spLocks/>
          </p:cNvSpPr>
          <p:nvPr/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So you want to build a genome?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3FACB5-E15D-C140-899E-28AAB8C4F80E}"/>
              </a:ext>
            </a:extLst>
          </p:cNvPr>
          <p:cNvSpPr txBox="1"/>
          <p:nvPr/>
        </p:nvSpPr>
        <p:spPr>
          <a:xfrm>
            <a:off x="228600" y="1375864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Repeat Content!</a:t>
            </a:r>
          </a:p>
          <a:p>
            <a:r>
              <a:rPr lang="en-US" dirty="0"/>
              <a:t>Probably not junk, but we don’t really know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183DC7-12B8-8A43-9290-2A1CBA92468F}"/>
              </a:ext>
            </a:extLst>
          </p:cNvPr>
          <p:cNvSpPr txBox="1"/>
          <p:nvPr/>
        </p:nvSpPr>
        <p:spPr>
          <a:xfrm>
            <a:off x="228600" y="6550222"/>
            <a:ext cx="309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Elliot and Gregory 2015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A5C7B9-79EE-8E4B-8D36-B279CA27A35D}"/>
              </a:ext>
            </a:extLst>
          </p:cNvPr>
          <p:cNvSpPr txBox="1"/>
          <p:nvPr/>
        </p:nvSpPr>
        <p:spPr>
          <a:xfrm>
            <a:off x="4876800" y="1003403"/>
            <a:ext cx="6935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-In general, repeat content scales with genome size</a:t>
            </a:r>
          </a:p>
          <a:p>
            <a:endParaRPr lang="en-US" dirty="0"/>
          </a:p>
          <a:p>
            <a:r>
              <a:rPr lang="en-US" dirty="0"/>
              <a:t>-Repeats (depending on their class) can be hard to assemble and resolve</a:t>
            </a:r>
          </a:p>
          <a:p>
            <a:endParaRPr lang="en-US" dirty="0"/>
          </a:p>
          <a:p>
            <a:r>
              <a:rPr lang="en-US" dirty="0"/>
              <a:t>-If you have a lot of repetitive content, longer reads will be better at resolving this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12BBD8-AC2E-5549-A656-D0CFEAD22F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7"/>
          <a:stretch/>
        </p:blipFill>
        <p:spPr>
          <a:xfrm>
            <a:off x="4673600" y="2822067"/>
            <a:ext cx="7518400" cy="38989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74D35F-0C85-B242-B27B-1654E87D9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90" y="3071475"/>
            <a:ext cx="3716610" cy="34787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97A5BC-6B30-564E-93AF-9FA1C5A595DC}"/>
              </a:ext>
            </a:extLst>
          </p:cNvPr>
          <p:cNvSpPr txBox="1"/>
          <p:nvPr/>
        </p:nvSpPr>
        <p:spPr>
          <a:xfrm>
            <a:off x="4673600" y="6567116"/>
            <a:ext cx="309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Nowoshilow</a:t>
            </a:r>
            <a:r>
              <a:rPr lang="en-US" sz="1400" dirty="0"/>
              <a:t> et al. 2018</a:t>
            </a:r>
          </a:p>
        </p:txBody>
      </p:sp>
    </p:spTree>
    <p:extLst>
      <p:ext uri="{BB962C8B-B14F-4D97-AF65-F5344CB8AC3E}">
        <p14:creationId xmlns:p14="http://schemas.microsoft.com/office/powerpoint/2010/main" val="95483761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8;p22">
            <a:extLst>
              <a:ext uri="{FF2B5EF4-FFF2-40B4-BE49-F238E27FC236}">
                <a16:creationId xmlns:a16="http://schemas.microsoft.com/office/drawing/2014/main" id="{B2ECA262-BA0F-DD46-8287-1BB6897F2A85}"/>
              </a:ext>
            </a:extLst>
          </p:cNvPr>
          <p:cNvSpPr txBox="1">
            <a:spLocks/>
          </p:cNvSpPr>
          <p:nvPr/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So you want to build a genome?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5D0148-BDA8-A447-AA5F-82C4E106A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00" y="1426631"/>
            <a:ext cx="6061670" cy="48652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FE34EC-0236-9047-87A8-2C5F6869F531}"/>
              </a:ext>
            </a:extLst>
          </p:cNvPr>
          <p:cNvSpPr txBox="1"/>
          <p:nvPr/>
        </p:nvSpPr>
        <p:spPr>
          <a:xfrm>
            <a:off x="6400801" y="1707985"/>
            <a:ext cx="54989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 value: </a:t>
            </a:r>
            <a:r>
              <a:rPr lang="en-US" sz="2000" dirty="0"/>
              <a:t>Estimate of genome size based on flow cytometry</a:t>
            </a:r>
          </a:p>
          <a:p>
            <a:endParaRPr lang="en-US" sz="2000" dirty="0"/>
          </a:p>
          <a:p>
            <a:r>
              <a:rPr lang="en-US" sz="2000" dirty="0"/>
              <a:t>-Some groups of organisms have conserved genome sizes (birds, mammals)</a:t>
            </a:r>
          </a:p>
          <a:p>
            <a:endParaRPr lang="en-US" sz="2000" dirty="0"/>
          </a:p>
          <a:p>
            <a:r>
              <a:rPr lang="en-US" sz="2000" dirty="0"/>
              <a:t>-Others have high variability (arthropods, frogs, plants)</a:t>
            </a:r>
          </a:p>
          <a:p>
            <a:endParaRPr lang="en-US" sz="2000" dirty="0"/>
          </a:p>
          <a:p>
            <a:r>
              <a:rPr lang="en-US" sz="2000" dirty="0"/>
              <a:t>-Can be difficult to predict assembly size (which affects how much and what you would sequence) in some groups, so tread carefully</a:t>
            </a:r>
          </a:p>
        </p:txBody>
      </p:sp>
    </p:spTree>
    <p:extLst>
      <p:ext uri="{BB962C8B-B14F-4D97-AF65-F5344CB8AC3E}">
        <p14:creationId xmlns:p14="http://schemas.microsoft.com/office/powerpoint/2010/main" val="205098210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8;p22">
            <a:extLst>
              <a:ext uri="{FF2B5EF4-FFF2-40B4-BE49-F238E27FC236}">
                <a16:creationId xmlns:a16="http://schemas.microsoft.com/office/drawing/2014/main" id="{B2ECA262-BA0F-DD46-8287-1BB6897F2A85}"/>
              </a:ext>
            </a:extLst>
          </p:cNvPr>
          <p:cNvSpPr txBox="1">
            <a:spLocks/>
          </p:cNvSpPr>
          <p:nvPr/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So you want to build a genome?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E5BDCF-9DF3-C24B-9D8A-FE6D95DE4DEC}"/>
              </a:ext>
            </a:extLst>
          </p:cNvPr>
          <p:cNvSpPr txBox="1"/>
          <p:nvPr/>
        </p:nvSpPr>
        <p:spPr>
          <a:xfrm>
            <a:off x="130999" y="1163782"/>
            <a:ext cx="900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Genome Assembly options depend both on the </a:t>
            </a:r>
            <a:r>
              <a:rPr lang="en-US" i="1" dirty="0"/>
              <a:t>quality and quantity </a:t>
            </a:r>
            <a:r>
              <a:rPr lang="en-US" dirty="0"/>
              <a:t>of DNA available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A6D317-FC34-AD43-89FC-C996C3C69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99" y="2018145"/>
            <a:ext cx="4665980" cy="45726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8A7FC8-B99C-C94F-A31A-B628C490CEFE}"/>
              </a:ext>
            </a:extLst>
          </p:cNvPr>
          <p:cNvSpPr txBox="1"/>
          <p:nvPr/>
        </p:nvSpPr>
        <p:spPr>
          <a:xfrm>
            <a:off x="5545777" y="1661885"/>
            <a:ext cx="596141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-Certain technologies require a lot of high molecular weight DNA (long, intact molecules), while other methods fix the DNA while it’s folded</a:t>
            </a:r>
          </a:p>
          <a:p>
            <a:endParaRPr lang="en-US" dirty="0"/>
          </a:p>
          <a:p>
            <a:r>
              <a:rPr lang="en-US" dirty="0"/>
              <a:t>-Depending on the size/clonality/heterozygosity of your organism, pooling may be necessary, but could complicate things</a:t>
            </a:r>
          </a:p>
          <a:p>
            <a:endParaRPr lang="en-US" dirty="0"/>
          </a:p>
          <a:p>
            <a:r>
              <a:rPr lang="en-US" dirty="0"/>
              <a:t>-Things could also get, well, slime-y</a:t>
            </a:r>
          </a:p>
          <a:p>
            <a:r>
              <a:rPr lang="en-US" dirty="0"/>
              <a:t>Some organisms are harder to get </a:t>
            </a:r>
          </a:p>
          <a:p>
            <a:r>
              <a:rPr lang="en-US" dirty="0"/>
              <a:t>higher DNA yields than others due </a:t>
            </a:r>
          </a:p>
          <a:p>
            <a:r>
              <a:rPr lang="en-US" dirty="0"/>
              <a:t>to inhibitors etc.</a:t>
            </a:r>
          </a:p>
          <a:p>
            <a:endParaRPr lang="en-US" dirty="0"/>
          </a:p>
          <a:p>
            <a:r>
              <a:rPr lang="en-US" dirty="0"/>
              <a:t>-Protocols are getting better at making whole genome libraries with low yields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8B7637-8EC9-6844-B01B-3923F452E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2124" y="3573606"/>
            <a:ext cx="2194749" cy="14617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78D313-A50B-F54E-B482-3D9F76931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617" y="5762749"/>
            <a:ext cx="28702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6429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8;p22">
            <a:extLst>
              <a:ext uri="{FF2B5EF4-FFF2-40B4-BE49-F238E27FC236}">
                <a16:creationId xmlns:a16="http://schemas.microsoft.com/office/drawing/2014/main" id="{B2ECA262-BA0F-DD46-8287-1BB6897F2A85}"/>
              </a:ext>
            </a:extLst>
          </p:cNvPr>
          <p:cNvSpPr txBox="1">
            <a:spLocks/>
          </p:cNvSpPr>
          <p:nvPr/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So you want to build a genome?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982C0D-8E6D-B946-A973-C397F9111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725" y="1090908"/>
            <a:ext cx="4011560" cy="50558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D1D26B-959B-6945-A23E-BFAF697E5440}"/>
              </a:ext>
            </a:extLst>
          </p:cNvPr>
          <p:cNvSpPr txBox="1"/>
          <p:nvPr/>
        </p:nvSpPr>
        <p:spPr>
          <a:xfrm>
            <a:off x="778054" y="1933547"/>
            <a:ext cx="66209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-Chromosome level assemblies are ideal, but they may not be necessary to answer YOUR question</a:t>
            </a:r>
          </a:p>
          <a:p>
            <a:endParaRPr lang="en-US" dirty="0"/>
          </a:p>
          <a:p>
            <a:r>
              <a:rPr lang="en-US" dirty="0"/>
              <a:t>-Consider what level of information you would need to answer questions about: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Population 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Genomic history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Structural variation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Adaptation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Functional variation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80928051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7213D97-47B9-430F-B826-B8ECEDE1648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building, window, drawing&#10;&#10;Description automatically generated">
            <a:extLst>
              <a:ext uri="{FF2B5EF4-FFF2-40B4-BE49-F238E27FC236}">
                <a16:creationId xmlns:a16="http://schemas.microsoft.com/office/drawing/2014/main" id="{C2136583-0CC9-401C-A6B5-E416D3E98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75" y="332376"/>
            <a:ext cx="1879239" cy="1415693"/>
          </a:xfrm>
          <a:prstGeom prst="rect">
            <a:avLst/>
          </a:prstGeom>
        </p:spPr>
      </p:pic>
      <p:pic>
        <p:nvPicPr>
          <p:cNvPr id="9" name="Picture 8" descr="A picture containing window, drawing&#10;&#10;Description automatically generated">
            <a:extLst>
              <a:ext uri="{FF2B5EF4-FFF2-40B4-BE49-F238E27FC236}">
                <a16:creationId xmlns:a16="http://schemas.microsoft.com/office/drawing/2014/main" id="{3613CC8A-44D6-4EAF-A8F0-423080359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558" y="842226"/>
            <a:ext cx="2353120" cy="9626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53B995-A79A-42EA-813E-D9549F9B1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3246" y="5513148"/>
            <a:ext cx="1963726" cy="9635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427D7E-3119-4693-A698-9BA103B70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6972" y="5514076"/>
            <a:ext cx="2497661" cy="962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4CA3A1-CDB4-47A2-B80A-F91413E363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367" y="5060471"/>
            <a:ext cx="2605241" cy="14162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7B18B6-E201-4A54-9506-0E39A97A92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9261" y="299458"/>
            <a:ext cx="2245845" cy="1385734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59EC19D9-8DFB-4249-9605-994DC8E328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150" y="5544225"/>
            <a:ext cx="2438405" cy="14142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0BE570-0291-48EC-B675-5DE867C886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1797" y="1848569"/>
            <a:ext cx="10068231" cy="314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23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7F87AC-B1B9-4583-95A8-D68EBE277B29}"/>
              </a:ext>
            </a:extLst>
          </p:cNvPr>
          <p:cNvSpPr/>
          <p:nvPr/>
        </p:nvSpPr>
        <p:spPr>
          <a:xfrm>
            <a:off x="4985673" y="107586"/>
            <a:ext cx="2184710" cy="55989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8467C36-83A2-4687-AB55-CB9A1C930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03" y="254462"/>
            <a:ext cx="11526794" cy="804648"/>
          </a:xfrm>
        </p:spPr>
        <p:txBody>
          <a:bodyPr>
            <a:normAutofit fontScale="90000"/>
          </a:bodyPr>
          <a:lstStyle/>
          <a:p>
            <a:r>
              <a:rPr lang="en-US" dirty="0"/>
              <a:t>A genome assembly is a </a:t>
            </a:r>
            <a:r>
              <a:rPr lang="en-US" dirty="0">
                <a:solidFill>
                  <a:schemeClr val="bg1"/>
                </a:solidFill>
              </a:rPr>
              <a:t>hypothesis</a:t>
            </a:r>
            <a:r>
              <a:rPr lang="en-US" dirty="0"/>
              <a:t> regarding the information encoded in the original DNA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973EC9-0A35-4F5F-8888-D4D515D30FDE}"/>
              </a:ext>
            </a:extLst>
          </p:cNvPr>
          <p:cNvSpPr txBox="1"/>
          <p:nvPr/>
        </p:nvSpPr>
        <p:spPr>
          <a:xfrm>
            <a:off x="8346684" y="3136612"/>
            <a:ext cx="3937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…CGGTACAACTGGCA…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A119EA-9C6C-48AB-8E65-D51A9E195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" y="2028825"/>
            <a:ext cx="1057275" cy="280035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99DDBD-1414-4911-9700-EE8A92CB4CA2}"/>
              </a:ext>
            </a:extLst>
          </p:cNvPr>
          <p:cNvSpPr/>
          <p:nvPr/>
        </p:nvSpPr>
        <p:spPr>
          <a:xfrm>
            <a:off x="436879" y="5166964"/>
            <a:ext cx="2118853" cy="665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A73799-2696-44EA-8384-39E8EAC2E533}"/>
              </a:ext>
            </a:extLst>
          </p:cNvPr>
          <p:cNvSpPr/>
          <p:nvPr/>
        </p:nvSpPr>
        <p:spPr>
          <a:xfrm>
            <a:off x="671399" y="5176796"/>
            <a:ext cx="16498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Original</a:t>
            </a:r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A7F24F9-5C92-43AF-A15D-93B2167632CA}"/>
              </a:ext>
            </a:extLst>
          </p:cNvPr>
          <p:cNvSpPr/>
          <p:nvPr/>
        </p:nvSpPr>
        <p:spPr>
          <a:xfrm>
            <a:off x="2179812" y="3053654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596028-0876-44D2-A204-A907B5657D60}"/>
              </a:ext>
            </a:extLst>
          </p:cNvPr>
          <p:cNvCxnSpPr>
            <a:cxnSpLocks/>
          </p:cNvCxnSpPr>
          <p:nvPr/>
        </p:nvCxnSpPr>
        <p:spPr>
          <a:xfrm>
            <a:off x="3362960" y="27800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951796-5764-490F-AE2B-2ED5746069FA}"/>
              </a:ext>
            </a:extLst>
          </p:cNvPr>
          <p:cNvCxnSpPr>
            <a:cxnSpLocks/>
          </p:cNvCxnSpPr>
          <p:nvPr/>
        </p:nvCxnSpPr>
        <p:spPr>
          <a:xfrm>
            <a:off x="3515360" y="29324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75BAFB-995A-43B9-93B3-40CFC917BED6}"/>
              </a:ext>
            </a:extLst>
          </p:cNvPr>
          <p:cNvCxnSpPr>
            <a:cxnSpLocks/>
          </p:cNvCxnSpPr>
          <p:nvPr/>
        </p:nvCxnSpPr>
        <p:spPr>
          <a:xfrm>
            <a:off x="3296920" y="3585476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95617D3-5FB4-442F-BF3E-C5B531C0A880}"/>
              </a:ext>
            </a:extLst>
          </p:cNvPr>
          <p:cNvCxnSpPr>
            <a:cxnSpLocks/>
          </p:cNvCxnSpPr>
          <p:nvPr/>
        </p:nvCxnSpPr>
        <p:spPr>
          <a:xfrm>
            <a:off x="3820160" y="32372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28E2DFE-5A71-4214-A7FD-EC1121BBF7AB}"/>
              </a:ext>
            </a:extLst>
          </p:cNvPr>
          <p:cNvCxnSpPr>
            <a:cxnSpLocks/>
          </p:cNvCxnSpPr>
          <p:nvPr/>
        </p:nvCxnSpPr>
        <p:spPr>
          <a:xfrm>
            <a:off x="4109720" y="274569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7D769C9-02F5-438F-8482-60CA2025C72D}"/>
              </a:ext>
            </a:extLst>
          </p:cNvPr>
          <p:cNvCxnSpPr>
            <a:cxnSpLocks/>
          </p:cNvCxnSpPr>
          <p:nvPr/>
        </p:nvCxnSpPr>
        <p:spPr>
          <a:xfrm>
            <a:off x="3942080" y="334388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C48B9AD-82EA-4ADA-AD28-9AB978BF3777}"/>
              </a:ext>
            </a:extLst>
          </p:cNvPr>
          <p:cNvCxnSpPr>
            <a:cxnSpLocks/>
          </p:cNvCxnSpPr>
          <p:nvPr/>
        </p:nvCxnSpPr>
        <p:spPr>
          <a:xfrm>
            <a:off x="3606800" y="38468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39B448-61E3-4E0E-80AB-2CE2423D15BB}"/>
              </a:ext>
            </a:extLst>
          </p:cNvPr>
          <p:cNvCxnSpPr>
            <a:cxnSpLocks/>
          </p:cNvCxnSpPr>
          <p:nvPr/>
        </p:nvCxnSpPr>
        <p:spPr>
          <a:xfrm>
            <a:off x="4109720" y="3629947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D93447A-6866-467F-B6C7-71AA47EEC697}"/>
              </a:ext>
            </a:extLst>
          </p:cNvPr>
          <p:cNvCxnSpPr>
            <a:cxnSpLocks/>
          </p:cNvCxnSpPr>
          <p:nvPr/>
        </p:nvCxnSpPr>
        <p:spPr>
          <a:xfrm>
            <a:off x="3362960" y="417825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2DF1A63-6F5D-47CC-A97A-AA3232982A1D}"/>
              </a:ext>
            </a:extLst>
          </p:cNvPr>
          <p:cNvCxnSpPr>
            <a:cxnSpLocks/>
          </p:cNvCxnSpPr>
          <p:nvPr/>
        </p:nvCxnSpPr>
        <p:spPr>
          <a:xfrm>
            <a:off x="4262120" y="40500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Arrow: Right 8">
            <a:extLst>
              <a:ext uri="{FF2B5EF4-FFF2-40B4-BE49-F238E27FC236}">
                <a16:creationId xmlns:a16="http://schemas.microsoft.com/office/drawing/2014/main" id="{FF7D9D9A-5243-44F0-80D9-75537F5D6480}"/>
              </a:ext>
            </a:extLst>
          </p:cNvPr>
          <p:cNvSpPr/>
          <p:nvPr/>
        </p:nvSpPr>
        <p:spPr>
          <a:xfrm>
            <a:off x="5178814" y="3081307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691352-9E18-4D9C-940C-FE9471E0B5AA}"/>
              </a:ext>
            </a:extLst>
          </p:cNvPr>
          <p:cNvSpPr txBox="1"/>
          <p:nvPr/>
        </p:nvSpPr>
        <p:spPr>
          <a:xfrm>
            <a:off x="5877380" y="255935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B50188-68EF-4261-BB4B-F9E99BF0AA37}"/>
              </a:ext>
            </a:extLst>
          </p:cNvPr>
          <p:cNvSpPr txBox="1"/>
          <p:nvPr/>
        </p:nvSpPr>
        <p:spPr>
          <a:xfrm>
            <a:off x="6040223" y="274316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276020-CC36-4D57-938E-E24FD74878D3}"/>
              </a:ext>
            </a:extLst>
          </p:cNvPr>
          <p:cNvSpPr txBox="1"/>
          <p:nvPr/>
        </p:nvSpPr>
        <p:spPr>
          <a:xfrm>
            <a:off x="6520212" y="298554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E31ED9-A34A-4209-89F8-BD98C65C0FBE}"/>
              </a:ext>
            </a:extLst>
          </p:cNvPr>
          <p:cNvSpPr txBox="1"/>
          <p:nvPr/>
        </p:nvSpPr>
        <p:spPr>
          <a:xfrm>
            <a:off x="6691916" y="3136544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71A2AD-F471-4E76-9BB7-17C153812681}"/>
              </a:ext>
            </a:extLst>
          </p:cNvPr>
          <p:cNvSpPr txBox="1"/>
          <p:nvPr/>
        </p:nvSpPr>
        <p:spPr>
          <a:xfrm>
            <a:off x="6912452" y="3504388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039A6F8-2125-4B4E-8503-A194B82E155C}"/>
              </a:ext>
            </a:extLst>
          </p:cNvPr>
          <p:cNvSpPr txBox="1"/>
          <p:nvPr/>
        </p:nvSpPr>
        <p:spPr>
          <a:xfrm>
            <a:off x="6073400" y="3435689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9AD253C-D050-4510-8D67-593CC9D262B0}"/>
              </a:ext>
            </a:extLst>
          </p:cNvPr>
          <p:cNvSpPr txBox="1"/>
          <p:nvPr/>
        </p:nvSpPr>
        <p:spPr>
          <a:xfrm>
            <a:off x="6272476" y="3695811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DB2A65-F97B-4DE3-B098-997C65022A2A}"/>
              </a:ext>
            </a:extLst>
          </p:cNvPr>
          <p:cNvSpPr txBox="1"/>
          <p:nvPr/>
        </p:nvSpPr>
        <p:spPr>
          <a:xfrm>
            <a:off x="6974943" y="3825808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1A1C499-B9E4-4ADF-B337-F25F0597F557}"/>
              </a:ext>
            </a:extLst>
          </p:cNvPr>
          <p:cNvSpPr txBox="1"/>
          <p:nvPr/>
        </p:nvSpPr>
        <p:spPr>
          <a:xfrm>
            <a:off x="6212943" y="4063655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CAD365B-9E94-40BD-BB54-2BD582F3CD9F}"/>
              </a:ext>
            </a:extLst>
          </p:cNvPr>
          <p:cNvSpPr txBox="1"/>
          <p:nvPr/>
        </p:nvSpPr>
        <p:spPr>
          <a:xfrm>
            <a:off x="6639800" y="2518096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D3EDFD09-34FF-480F-ADE1-446D0D32BEF4}"/>
              </a:ext>
            </a:extLst>
          </p:cNvPr>
          <p:cNvSpPr/>
          <p:nvPr/>
        </p:nvSpPr>
        <p:spPr>
          <a:xfrm>
            <a:off x="7478509" y="3021028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4D73FF2-45E4-47F2-BBEA-6EF84DD6D54C}"/>
              </a:ext>
            </a:extLst>
          </p:cNvPr>
          <p:cNvSpPr/>
          <p:nvPr/>
        </p:nvSpPr>
        <p:spPr>
          <a:xfrm>
            <a:off x="9144229" y="5166964"/>
            <a:ext cx="2423424" cy="66599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0345B99-8CE5-47B6-8D05-5A3CD1E64D65}"/>
              </a:ext>
            </a:extLst>
          </p:cNvPr>
          <p:cNvSpPr/>
          <p:nvPr/>
        </p:nvSpPr>
        <p:spPr>
          <a:xfrm>
            <a:off x="9226465" y="5169761"/>
            <a:ext cx="225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Hypothesis</a:t>
            </a:r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4DB6B9A-1B33-4FB8-972C-C06CF572E907}"/>
              </a:ext>
            </a:extLst>
          </p:cNvPr>
          <p:cNvGrpSpPr/>
          <p:nvPr/>
        </p:nvGrpSpPr>
        <p:grpSpPr>
          <a:xfrm>
            <a:off x="3544486" y="5983926"/>
            <a:ext cx="4939465" cy="665996"/>
            <a:chOff x="3594433" y="5983926"/>
            <a:chExt cx="4939465" cy="665996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193E1BB1-4B44-43D3-A638-8A7BDA2201ED}"/>
                </a:ext>
              </a:extLst>
            </p:cNvPr>
            <p:cNvSpPr/>
            <p:nvPr/>
          </p:nvSpPr>
          <p:spPr>
            <a:xfrm>
              <a:off x="3644382" y="5983926"/>
              <a:ext cx="4839569" cy="665996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9CB6786-B8CC-452B-A292-CD019B8999C0}"/>
                </a:ext>
              </a:extLst>
            </p:cNvPr>
            <p:cNvSpPr txBox="1"/>
            <p:nvPr/>
          </p:nvSpPr>
          <p:spPr>
            <a:xfrm>
              <a:off x="3594433" y="6086091"/>
              <a:ext cx="49394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</a:rPr>
                <a:t>Sequencing error rate up to 20%!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778B273-D9E6-4EBC-A276-DC03BD58069C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B9B0A4-A9A8-4C10-9995-EE68CC8CAFC7}"/>
              </a:ext>
            </a:extLst>
          </p:cNvPr>
          <p:cNvSpPr txBox="1"/>
          <p:nvPr/>
        </p:nvSpPr>
        <p:spPr>
          <a:xfrm>
            <a:off x="0" y="1950720"/>
            <a:ext cx="12192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Goal of Genome Assembly:</a:t>
            </a:r>
          </a:p>
          <a:p>
            <a:pPr algn="ctr"/>
            <a:r>
              <a:rPr lang="en-US" sz="4800" dirty="0"/>
              <a:t>Accurate chromosome level representations of the original strand of DNA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BEDA4CC-BDCB-42D6-BF52-9961E1F8185D}"/>
              </a:ext>
            </a:extLst>
          </p:cNvPr>
          <p:cNvCxnSpPr/>
          <p:nvPr/>
        </p:nvCxnSpPr>
        <p:spPr>
          <a:xfrm>
            <a:off x="223520" y="3429000"/>
            <a:ext cx="2301732" cy="0"/>
          </a:xfrm>
          <a:prstGeom prst="line">
            <a:avLst/>
          </a:prstGeom>
          <a:ln w="381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76533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774D823-836F-4DA1-93FF-7A5C00512C62}"/>
              </a:ext>
            </a:extLst>
          </p:cNvPr>
          <p:cNvSpPr txBox="1"/>
          <p:nvPr/>
        </p:nvSpPr>
        <p:spPr>
          <a:xfrm>
            <a:off x="207818" y="2967335"/>
            <a:ext cx="119841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hlinkClick r:id="rId2"/>
              </a:rPr>
              <a:t>https://gwct.github.io/congen/assembly/</a:t>
            </a:r>
            <a:r>
              <a:rPr lang="en-US" sz="5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3197328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DC638-7E38-41C6-B4D7-8A54A9096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51457-5F97-46F0-9298-F96C41AD7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9645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AE392BE3-FD65-4B0D-9597-5A5520A64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" y="0"/>
            <a:ext cx="895774" cy="1548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FB3D3E-6659-4E63-9F85-036EA4983AD5}"/>
              </a:ext>
            </a:extLst>
          </p:cNvPr>
          <p:cNvSpPr txBox="1"/>
          <p:nvPr/>
        </p:nvSpPr>
        <p:spPr>
          <a:xfrm>
            <a:off x="241068" y="208849"/>
            <a:ext cx="67083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Gregg Thomas</a:t>
            </a:r>
          </a:p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Bioinformatics Scientist</a:t>
            </a:r>
          </a:p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Harvard University</a:t>
            </a:r>
          </a:p>
        </p:txBody>
      </p:sp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A8B6BC8B-BD69-4F6D-823B-48CB38341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133" y="1558336"/>
            <a:ext cx="7417733" cy="3597066"/>
          </a:xfrm>
          <a:prstGeom prst="rect">
            <a:avLst/>
          </a:prstGeom>
        </p:spPr>
      </p:pic>
      <p:pic>
        <p:nvPicPr>
          <p:cNvPr id="3" name="Picture 2" descr="A monkey holding a dog&#10;&#10;Description automatically generated">
            <a:extLst>
              <a:ext uri="{FF2B5EF4-FFF2-40B4-BE49-F238E27FC236}">
                <a16:creationId xmlns:a16="http://schemas.microsoft.com/office/drawing/2014/main" id="{DF5A3CFC-E4DA-446A-BFFF-D94C1A6843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8" y="3606894"/>
            <a:ext cx="1866375" cy="1548508"/>
          </a:xfrm>
          <a:prstGeom prst="rect">
            <a:avLst/>
          </a:prstGeom>
        </p:spPr>
      </p:pic>
      <p:pic>
        <p:nvPicPr>
          <p:cNvPr id="5" name="Picture 2" descr="Image result for owl monkey">
            <a:extLst>
              <a:ext uri="{FF2B5EF4-FFF2-40B4-BE49-F238E27FC236}">
                <a16:creationId xmlns:a16="http://schemas.microsoft.com/office/drawing/2014/main" id="{A28FD149-DA20-4592-AD57-60D7C9D34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69" y="1637404"/>
            <a:ext cx="1866374" cy="178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23C2C8-ACE5-4C9D-8937-EBC59130EFB9}"/>
              </a:ext>
            </a:extLst>
          </p:cNvPr>
          <p:cNvSpPr txBox="1"/>
          <p:nvPr/>
        </p:nvSpPr>
        <p:spPr>
          <a:xfrm>
            <a:off x="241068" y="4816848"/>
            <a:ext cx="1866375" cy="338554"/>
          </a:xfrm>
          <a:prstGeom prst="rect">
            <a:avLst/>
          </a:prstGeom>
          <a:solidFill>
            <a:schemeClr val="tx1">
              <a:lumMod val="95000"/>
              <a:lumOff val="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yriad Pro" panose="020B0503030403020204" pitchFamily="34" charset="0"/>
              </a:rPr>
              <a:t>Macaque</a:t>
            </a: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D5178A-EBC1-4063-99F4-4E55708CC376}"/>
              </a:ext>
            </a:extLst>
          </p:cNvPr>
          <p:cNvSpPr txBox="1"/>
          <p:nvPr/>
        </p:nvSpPr>
        <p:spPr>
          <a:xfrm>
            <a:off x="241068" y="3084981"/>
            <a:ext cx="1866375" cy="338554"/>
          </a:xfrm>
          <a:prstGeom prst="rect">
            <a:avLst/>
          </a:prstGeom>
          <a:solidFill>
            <a:schemeClr val="tx1">
              <a:lumMod val="95000"/>
              <a:lumOff val="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yriad Pro" panose="020B0503030403020204" pitchFamily="34" charset="0"/>
              </a:rPr>
              <a:t>Owl monkey</a:t>
            </a: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16" name="Picture 15" descr="A dolphin swimming in a body of water&#10;&#10;Description automatically generated">
            <a:extLst>
              <a:ext uri="{FF2B5EF4-FFF2-40B4-BE49-F238E27FC236}">
                <a16:creationId xmlns:a16="http://schemas.microsoft.com/office/drawing/2014/main" id="{0864D6BE-EDA1-4581-AD1F-CBE9B9D38D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56" y="764079"/>
            <a:ext cx="1863605" cy="1330730"/>
          </a:xfrm>
          <a:prstGeom prst="rect">
            <a:avLst/>
          </a:prstGeom>
        </p:spPr>
      </p:pic>
      <p:pic>
        <p:nvPicPr>
          <p:cNvPr id="18" name="Picture 17" descr="A picture containing bat, cat, indoor, window&#10;&#10;Description automatically generated">
            <a:extLst>
              <a:ext uri="{FF2B5EF4-FFF2-40B4-BE49-F238E27FC236}">
                <a16:creationId xmlns:a16="http://schemas.microsoft.com/office/drawing/2014/main" id="{54D89A0C-C028-4E6D-8A7B-11840212D5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326" y="2094807"/>
            <a:ext cx="1863605" cy="12404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27AEF46-5565-49C0-88C1-774DBFEE5892}"/>
              </a:ext>
            </a:extLst>
          </p:cNvPr>
          <p:cNvSpPr txBox="1"/>
          <p:nvPr/>
        </p:nvSpPr>
        <p:spPr>
          <a:xfrm>
            <a:off x="10081786" y="3314506"/>
            <a:ext cx="1866375" cy="584775"/>
          </a:xfrm>
          <a:prstGeom prst="rect">
            <a:avLst/>
          </a:prstGeom>
          <a:solidFill>
            <a:schemeClr val="tx1">
              <a:lumMod val="95000"/>
              <a:lumOff val="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yriad Pro" panose="020B0503030403020204" pitchFamily="34" charset="0"/>
              </a:rPr>
              <a:t>Molecular convergence</a:t>
            </a: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22" name="Picture 21" descr="A picture containing building, window, drawing&#10;&#10;Description automatically generated">
            <a:extLst>
              <a:ext uri="{FF2B5EF4-FFF2-40B4-BE49-F238E27FC236}">
                <a16:creationId xmlns:a16="http://schemas.microsoft.com/office/drawing/2014/main" id="{58C58F39-63E7-4117-9664-0673F14E5B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785" y="4272557"/>
            <a:ext cx="1863605" cy="140391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234E7D5-DB72-4829-AB50-AED78756A3C8}"/>
              </a:ext>
            </a:extLst>
          </p:cNvPr>
          <p:cNvSpPr txBox="1"/>
          <p:nvPr/>
        </p:nvSpPr>
        <p:spPr>
          <a:xfrm>
            <a:off x="10079015" y="5671542"/>
            <a:ext cx="1866375" cy="830997"/>
          </a:xfrm>
          <a:prstGeom prst="rect">
            <a:avLst/>
          </a:prstGeom>
          <a:solidFill>
            <a:schemeClr val="tx1">
              <a:lumMod val="95000"/>
              <a:lumOff val="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yriad Pro" panose="020B0503030403020204" pitchFamily="34" charset="0"/>
              </a:rPr>
              <a:t>Patterns of evolution in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Myriad Pro" panose="020B0503030403020204" pitchFamily="34" charset="0"/>
              </a:rPr>
              <a:t> Arthropods</a:t>
            </a: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D47097-A401-4398-B4DA-0A130DCC15D6}"/>
              </a:ext>
            </a:extLst>
          </p:cNvPr>
          <p:cNvSpPr txBox="1"/>
          <p:nvPr/>
        </p:nvSpPr>
        <p:spPr>
          <a:xfrm>
            <a:off x="5721004" y="4952394"/>
            <a:ext cx="741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accent2"/>
                </a:solidFill>
              </a:rPr>
              <a:t>+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1BB971D-6D00-457F-A482-4E8754AE1573}"/>
              </a:ext>
            </a:extLst>
          </p:cNvPr>
          <p:cNvGrpSpPr/>
          <p:nvPr/>
        </p:nvGrpSpPr>
        <p:grpSpPr>
          <a:xfrm>
            <a:off x="978298" y="5822045"/>
            <a:ext cx="7202808" cy="961598"/>
            <a:chOff x="1907938" y="5871208"/>
            <a:chExt cx="7202808" cy="96159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F05C67D-366B-47CD-8249-EF682EC2AA4D}"/>
                </a:ext>
              </a:extLst>
            </p:cNvPr>
            <p:cNvGrpSpPr/>
            <p:nvPr/>
          </p:nvGrpSpPr>
          <p:grpSpPr>
            <a:xfrm>
              <a:off x="1907938" y="6067056"/>
              <a:ext cx="4575163" cy="665996"/>
              <a:chOff x="3434818" y="5983926"/>
              <a:chExt cx="4495594" cy="665996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71F9B46A-583B-4651-887C-14D12993F2F1}"/>
                  </a:ext>
                </a:extLst>
              </p:cNvPr>
              <p:cNvSpPr/>
              <p:nvPr/>
            </p:nvSpPr>
            <p:spPr>
              <a:xfrm>
                <a:off x="3512252" y="5983926"/>
                <a:ext cx="4399067" cy="665996"/>
              </a:xfrm>
              <a:prstGeom prst="roundRect">
                <a:avLst/>
              </a:prstGeom>
              <a:solidFill>
                <a:srgbClr val="00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8927C05-CBA0-4E14-832B-69A33998B7C3}"/>
                  </a:ext>
                </a:extLst>
              </p:cNvPr>
              <p:cNvSpPr txBox="1"/>
              <p:nvPr/>
            </p:nvSpPr>
            <p:spPr>
              <a:xfrm>
                <a:off x="3434818" y="6086091"/>
                <a:ext cx="44955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>
                        <a:lumMod val="9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Software/methods development:</a:t>
                </a:r>
              </a:p>
            </p:txBody>
          </p:sp>
        </p:grpSp>
        <p:pic>
          <p:nvPicPr>
            <p:cNvPr id="36" name="Picture 35" descr="A picture containing shirt&#10;&#10;Description automatically generated">
              <a:extLst>
                <a:ext uri="{FF2B5EF4-FFF2-40B4-BE49-F238E27FC236}">
                  <a16:creationId xmlns:a16="http://schemas.microsoft.com/office/drawing/2014/main" id="{D66D9DCB-86C5-47D2-A9A7-3B7CB2874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403" y="5997992"/>
              <a:ext cx="720599" cy="735059"/>
            </a:xfrm>
            <a:prstGeom prst="rect">
              <a:avLst/>
            </a:prstGeom>
          </p:spPr>
        </p:pic>
        <p:pic>
          <p:nvPicPr>
            <p:cNvPr id="38" name="Picture 37" descr="A close up of a sign&#10;&#10;Description automatically generated">
              <a:extLst>
                <a:ext uri="{FF2B5EF4-FFF2-40B4-BE49-F238E27FC236}">
                  <a16:creationId xmlns:a16="http://schemas.microsoft.com/office/drawing/2014/main" id="{EC515F82-733B-4F00-9648-BDB11C8D4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9733" y="5997992"/>
              <a:ext cx="720599" cy="735059"/>
            </a:xfrm>
            <a:prstGeom prst="rect">
              <a:avLst/>
            </a:prstGeom>
          </p:spPr>
        </p:pic>
        <p:pic>
          <p:nvPicPr>
            <p:cNvPr id="40" name="Picture 39" descr="A close up of a logo&#10;&#10;Description automatically generated">
              <a:extLst>
                <a:ext uri="{FF2B5EF4-FFF2-40B4-BE49-F238E27FC236}">
                  <a16:creationId xmlns:a16="http://schemas.microsoft.com/office/drawing/2014/main" id="{0373D5F0-0A59-4E29-9252-8526311AF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8064" y="5871208"/>
              <a:ext cx="942682" cy="961598"/>
            </a:xfrm>
            <a:prstGeom prst="rect">
              <a:avLst/>
            </a:prstGeom>
          </p:spPr>
        </p:pic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DEB9A59-27B1-4DB4-8D95-1766A5EFCA57}"/>
              </a:ext>
            </a:extLst>
          </p:cNvPr>
          <p:cNvSpPr/>
          <p:nvPr/>
        </p:nvSpPr>
        <p:spPr>
          <a:xfrm>
            <a:off x="3612934" y="555156"/>
            <a:ext cx="4966132" cy="8309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123FDD3-093D-4D3C-B9D1-440238D27D01}"/>
              </a:ext>
            </a:extLst>
          </p:cNvPr>
          <p:cNvSpPr txBox="1"/>
          <p:nvPr/>
        </p:nvSpPr>
        <p:spPr>
          <a:xfrm>
            <a:off x="3612934" y="506154"/>
            <a:ext cx="4966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What are the patterns and drivers of molecular evolution?</a:t>
            </a:r>
          </a:p>
        </p:txBody>
      </p:sp>
      <p:pic>
        <p:nvPicPr>
          <p:cNvPr id="8" name="Picture 7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E0C094A7-246F-4C7E-804F-8399501E571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485" y="6129330"/>
            <a:ext cx="1257300" cy="40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39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7F87AC-B1B9-4583-95A8-D68EBE277B29}"/>
              </a:ext>
            </a:extLst>
          </p:cNvPr>
          <p:cNvSpPr/>
          <p:nvPr/>
        </p:nvSpPr>
        <p:spPr>
          <a:xfrm>
            <a:off x="4985673" y="107586"/>
            <a:ext cx="2184710" cy="55989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8467C36-83A2-4687-AB55-CB9A1C930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03" y="254462"/>
            <a:ext cx="11526794" cy="804648"/>
          </a:xfrm>
        </p:spPr>
        <p:txBody>
          <a:bodyPr>
            <a:normAutofit fontScale="90000"/>
          </a:bodyPr>
          <a:lstStyle/>
          <a:p>
            <a:r>
              <a:rPr lang="en-US" dirty="0"/>
              <a:t>A genome assembly is a </a:t>
            </a:r>
            <a:r>
              <a:rPr lang="en-US" dirty="0">
                <a:solidFill>
                  <a:schemeClr val="bg1"/>
                </a:solidFill>
              </a:rPr>
              <a:t>hypothesis</a:t>
            </a:r>
            <a:r>
              <a:rPr lang="en-US" dirty="0"/>
              <a:t> regarding the information encoded in the original DNA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973EC9-0A35-4F5F-8888-D4D515D30FDE}"/>
              </a:ext>
            </a:extLst>
          </p:cNvPr>
          <p:cNvSpPr txBox="1"/>
          <p:nvPr/>
        </p:nvSpPr>
        <p:spPr>
          <a:xfrm>
            <a:off x="8346684" y="3136612"/>
            <a:ext cx="3937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…CGGTACAACTGGCA…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A119EA-9C6C-48AB-8E65-D51A9E195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" y="2028825"/>
            <a:ext cx="1057275" cy="280035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99DDBD-1414-4911-9700-EE8A92CB4CA2}"/>
              </a:ext>
            </a:extLst>
          </p:cNvPr>
          <p:cNvSpPr/>
          <p:nvPr/>
        </p:nvSpPr>
        <p:spPr>
          <a:xfrm>
            <a:off x="436879" y="5166964"/>
            <a:ext cx="2118853" cy="665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A73799-2696-44EA-8384-39E8EAC2E533}"/>
              </a:ext>
            </a:extLst>
          </p:cNvPr>
          <p:cNvSpPr/>
          <p:nvPr/>
        </p:nvSpPr>
        <p:spPr>
          <a:xfrm>
            <a:off x="671399" y="5176796"/>
            <a:ext cx="16498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Original</a:t>
            </a:r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A7F24F9-5C92-43AF-A15D-93B2167632CA}"/>
              </a:ext>
            </a:extLst>
          </p:cNvPr>
          <p:cNvSpPr/>
          <p:nvPr/>
        </p:nvSpPr>
        <p:spPr>
          <a:xfrm>
            <a:off x="2179812" y="3053654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596028-0876-44D2-A204-A907B5657D60}"/>
              </a:ext>
            </a:extLst>
          </p:cNvPr>
          <p:cNvCxnSpPr>
            <a:cxnSpLocks/>
          </p:cNvCxnSpPr>
          <p:nvPr/>
        </p:nvCxnSpPr>
        <p:spPr>
          <a:xfrm>
            <a:off x="3362960" y="27800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951796-5764-490F-AE2B-2ED5746069FA}"/>
              </a:ext>
            </a:extLst>
          </p:cNvPr>
          <p:cNvCxnSpPr>
            <a:cxnSpLocks/>
          </p:cNvCxnSpPr>
          <p:nvPr/>
        </p:nvCxnSpPr>
        <p:spPr>
          <a:xfrm>
            <a:off x="3515360" y="29324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75BAFB-995A-43B9-93B3-40CFC917BED6}"/>
              </a:ext>
            </a:extLst>
          </p:cNvPr>
          <p:cNvCxnSpPr>
            <a:cxnSpLocks/>
          </p:cNvCxnSpPr>
          <p:nvPr/>
        </p:nvCxnSpPr>
        <p:spPr>
          <a:xfrm>
            <a:off x="3296920" y="3585476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95617D3-5FB4-442F-BF3E-C5B531C0A880}"/>
              </a:ext>
            </a:extLst>
          </p:cNvPr>
          <p:cNvCxnSpPr>
            <a:cxnSpLocks/>
          </p:cNvCxnSpPr>
          <p:nvPr/>
        </p:nvCxnSpPr>
        <p:spPr>
          <a:xfrm>
            <a:off x="3820160" y="32372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28E2DFE-5A71-4214-A7FD-EC1121BBF7AB}"/>
              </a:ext>
            </a:extLst>
          </p:cNvPr>
          <p:cNvCxnSpPr>
            <a:cxnSpLocks/>
          </p:cNvCxnSpPr>
          <p:nvPr/>
        </p:nvCxnSpPr>
        <p:spPr>
          <a:xfrm>
            <a:off x="4109720" y="274569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7D769C9-02F5-438F-8482-60CA2025C72D}"/>
              </a:ext>
            </a:extLst>
          </p:cNvPr>
          <p:cNvCxnSpPr>
            <a:cxnSpLocks/>
          </p:cNvCxnSpPr>
          <p:nvPr/>
        </p:nvCxnSpPr>
        <p:spPr>
          <a:xfrm>
            <a:off x="3942080" y="334388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C48B9AD-82EA-4ADA-AD28-9AB978BF3777}"/>
              </a:ext>
            </a:extLst>
          </p:cNvPr>
          <p:cNvCxnSpPr>
            <a:cxnSpLocks/>
          </p:cNvCxnSpPr>
          <p:nvPr/>
        </p:nvCxnSpPr>
        <p:spPr>
          <a:xfrm>
            <a:off x="3606800" y="38468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39B448-61E3-4E0E-80AB-2CE2423D15BB}"/>
              </a:ext>
            </a:extLst>
          </p:cNvPr>
          <p:cNvCxnSpPr>
            <a:cxnSpLocks/>
          </p:cNvCxnSpPr>
          <p:nvPr/>
        </p:nvCxnSpPr>
        <p:spPr>
          <a:xfrm>
            <a:off x="4109720" y="3629947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D93447A-6866-467F-B6C7-71AA47EEC697}"/>
              </a:ext>
            </a:extLst>
          </p:cNvPr>
          <p:cNvCxnSpPr>
            <a:cxnSpLocks/>
          </p:cNvCxnSpPr>
          <p:nvPr/>
        </p:nvCxnSpPr>
        <p:spPr>
          <a:xfrm>
            <a:off x="3362960" y="417825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2DF1A63-6F5D-47CC-A97A-AA3232982A1D}"/>
              </a:ext>
            </a:extLst>
          </p:cNvPr>
          <p:cNvCxnSpPr>
            <a:cxnSpLocks/>
          </p:cNvCxnSpPr>
          <p:nvPr/>
        </p:nvCxnSpPr>
        <p:spPr>
          <a:xfrm>
            <a:off x="4262120" y="40500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Arrow: Right 8">
            <a:extLst>
              <a:ext uri="{FF2B5EF4-FFF2-40B4-BE49-F238E27FC236}">
                <a16:creationId xmlns:a16="http://schemas.microsoft.com/office/drawing/2014/main" id="{FF7D9D9A-5243-44F0-80D9-75537F5D6480}"/>
              </a:ext>
            </a:extLst>
          </p:cNvPr>
          <p:cNvSpPr/>
          <p:nvPr/>
        </p:nvSpPr>
        <p:spPr>
          <a:xfrm>
            <a:off x="5178814" y="3081307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691352-9E18-4D9C-940C-FE9471E0B5AA}"/>
              </a:ext>
            </a:extLst>
          </p:cNvPr>
          <p:cNvSpPr txBox="1"/>
          <p:nvPr/>
        </p:nvSpPr>
        <p:spPr>
          <a:xfrm>
            <a:off x="5877380" y="255935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B50188-68EF-4261-BB4B-F9E99BF0AA37}"/>
              </a:ext>
            </a:extLst>
          </p:cNvPr>
          <p:cNvSpPr txBox="1"/>
          <p:nvPr/>
        </p:nvSpPr>
        <p:spPr>
          <a:xfrm>
            <a:off x="6040223" y="274316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276020-CC36-4D57-938E-E24FD74878D3}"/>
              </a:ext>
            </a:extLst>
          </p:cNvPr>
          <p:cNvSpPr txBox="1"/>
          <p:nvPr/>
        </p:nvSpPr>
        <p:spPr>
          <a:xfrm>
            <a:off x="6520212" y="298554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E31ED9-A34A-4209-89F8-BD98C65C0FBE}"/>
              </a:ext>
            </a:extLst>
          </p:cNvPr>
          <p:cNvSpPr txBox="1"/>
          <p:nvPr/>
        </p:nvSpPr>
        <p:spPr>
          <a:xfrm>
            <a:off x="6691916" y="3136544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71A2AD-F471-4E76-9BB7-17C153812681}"/>
              </a:ext>
            </a:extLst>
          </p:cNvPr>
          <p:cNvSpPr txBox="1"/>
          <p:nvPr/>
        </p:nvSpPr>
        <p:spPr>
          <a:xfrm>
            <a:off x="6912452" y="3504388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039A6F8-2125-4B4E-8503-A194B82E155C}"/>
              </a:ext>
            </a:extLst>
          </p:cNvPr>
          <p:cNvSpPr txBox="1"/>
          <p:nvPr/>
        </p:nvSpPr>
        <p:spPr>
          <a:xfrm>
            <a:off x="6073400" y="3435689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9AD253C-D050-4510-8D67-593CC9D262B0}"/>
              </a:ext>
            </a:extLst>
          </p:cNvPr>
          <p:cNvSpPr txBox="1"/>
          <p:nvPr/>
        </p:nvSpPr>
        <p:spPr>
          <a:xfrm>
            <a:off x="6272476" y="3695811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DB2A65-F97B-4DE3-B098-997C65022A2A}"/>
              </a:ext>
            </a:extLst>
          </p:cNvPr>
          <p:cNvSpPr txBox="1"/>
          <p:nvPr/>
        </p:nvSpPr>
        <p:spPr>
          <a:xfrm>
            <a:off x="6974943" y="3825808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1A1C499-B9E4-4ADF-B337-F25F0597F557}"/>
              </a:ext>
            </a:extLst>
          </p:cNvPr>
          <p:cNvSpPr txBox="1"/>
          <p:nvPr/>
        </p:nvSpPr>
        <p:spPr>
          <a:xfrm>
            <a:off x="6212943" y="4063655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CAD365B-9E94-40BD-BB54-2BD582F3CD9F}"/>
              </a:ext>
            </a:extLst>
          </p:cNvPr>
          <p:cNvSpPr txBox="1"/>
          <p:nvPr/>
        </p:nvSpPr>
        <p:spPr>
          <a:xfrm>
            <a:off x="6639800" y="2518096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D3EDFD09-34FF-480F-ADE1-446D0D32BEF4}"/>
              </a:ext>
            </a:extLst>
          </p:cNvPr>
          <p:cNvSpPr/>
          <p:nvPr/>
        </p:nvSpPr>
        <p:spPr>
          <a:xfrm>
            <a:off x="7478509" y="3021028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4D73FF2-45E4-47F2-BBEA-6EF84DD6D54C}"/>
              </a:ext>
            </a:extLst>
          </p:cNvPr>
          <p:cNvSpPr/>
          <p:nvPr/>
        </p:nvSpPr>
        <p:spPr>
          <a:xfrm>
            <a:off x="9144229" y="5166964"/>
            <a:ext cx="2423424" cy="66599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0345B99-8CE5-47B6-8D05-5A3CD1E64D65}"/>
              </a:ext>
            </a:extLst>
          </p:cNvPr>
          <p:cNvSpPr/>
          <p:nvPr/>
        </p:nvSpPr>
        <p:spPr>
          <a:xfrm>
            <a:off x="9226465" y="5169761"/>
            <a:ext cx="225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Hypothesis</a:t>
            </a:r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4DB6B9A-1B33-4FB8-972C-C06CF572E907}"/>
              </a:ext>
            </a:extLst>
          </p:cNvPr>
          <p:cNvGrpSpPr/>
          <p:nvPr/>
        </p:nvGrpSpPr>
        <p:grpSpPr>
          <a:xfrm>
            <a:off x="3544486" y="5983926"/>
            <a:ext cx="4939465" cy="665996"/>
            <a:chOff x="3594433" y="5983926"/>
            <a:chExt cx="4939465" cy="665996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193E1BB1-4B44-43D3-A638-8A7BDA2201ED}"/>
                </a:ext>
              </a:extLst>
            </p:cNvPr>
            <p:cNvSpPr/>
            <p:nvPr/>
          </p:nvSpPr>
          <p:spPr>
            <a:xfrm>
              <a:off x="3644382" y="5983926"/>
              <a:ext cx="4839569" cy="665996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9CB6786-B8CC-452B-A292-CD019B8999C0}"/>
                </a:ext>
              </a:extLst>
            </p:cNvPr>
            <p:cNvSpPr txBox="1"/>
            <p:nvPr/>
          </p:nvSpPr>
          <p:spPr>
            <a:xfrm>
              <a:off x="3594433" y="6086091"/>
              <a:ext cx="49394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</a:rPr>
                <a:t>Sequencing error rate up to 20%!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778B273-D9E6-4EBC-A276-DC03BD58069C}"/>
              </a:ext>
            </a:extLst>
          </p:cNvPr>
          <p:cNvSpPr/>
          <p:nvPr/>
        </p:nvSpPr>
        <p:spPr>
          <a:xfrm>
            <a:off x="0" y="6689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B9B0A4-A9A8-4C10-9995-EE68CC8CAFC7}"/>
              </a:ext>
            </a:extLst>
          </p:cNvPr>
          <p:cNvSpPr txBox="1"/>
          <p:nvPr/>
        </p:nvSpPr>
        <p:spPr>
          <a:xfrm>
            <a:off x="0" y="1950720"/>
            <a:ext cx="12192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Goal of Genome Assembly:</a:t>
            </a:r>
          </a:p>
          <a:p>
            <a:pPr algn="ctr"/>
            <a:r>
              <a:rPr lang="en-US" sz="4800" dirty="0"/>
              <a:t>Accurate chromosome level representations of the original strand of DNA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BEDA4CC-BDCB-42D6-BF52-9961E1F8185D}"/>
              </a:ext>
            </a:extLst>
          </p:cNvPr>
          <p:cNvCxnSpPr/>
          <p:nvPr/>
        </p:nvCxnSpPr>
        <p:spPr>
          <a:xfrm>
            <a:off x="223520" y="3429000"/>
            <a:ext cx="2301732" cy="0"/>
          </a:xfrm>
          <a:prstGeom prst="line">
            <a:avLst/>
          </a:prstGeom>
          <a:ln w="381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8858784-6B31-48D2-AD06-46402733F048}"/>
              </a:ext>
            </a:extLst>
          </p:cNvPr>
          <p:cNvCxnSpPr>
            <a:cxnSpLocks/>
          </p:cNvCxnSpPr>
          <p:nvPr/>
        </p:nvCxnSpPr>
        <p:spPr>
          <a:xfrm>
            <a:off x="2631440" y="3429000"/>
            <a:ext cx="4638211" cy="0"/>
          </a:xfrm>
          <a:prstGeom prst="line">
            <a:avLst/>
          </a:prstGeom>
          <a:ln w="381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156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DC72B4D-0881-498C-BB6D-F431F7EE61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843949"/>
              </p:ext>
            </p:extLst>
          </p:nvPr>
        </p:nvGraphicFramePr>
        <p:xfrm>
          <a:off x="383458" y="804742"/>
          <a:ext cx="11425084" cy="52485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1548">
                  <a:extLst>
                    <a:ext uri="{9D8B030D-6E8A-4147-A177-3AD203B41FA5}">
                      <a16:colId xmlns:a16="http://schemas.microsoft.com/office/drawing/2014/main" val="1183419011"/>
                    </a:ext>
                  </a:extLst>
                </a:gridCol>
                <a:gridCol w="10343536">
                  <a:extLst>
                    <a:ext uri="{9D8B030D-6E8A-4147-A177-3AD203B41FA5}">
                      <a16:colId xmlns:a16="http://schemas.microsoft.com/office/drawing/2014/main" val="2834125590"/>
                    </a:ext>
                  </a:extLst>
                </a:gridCol>
              </a:tblGrid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1.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A brief history of sequencing technology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926891"/>
                  </a:ext>
                </a:extLst>
              </a:tr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2.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i="1" dirty="0">
                          <a:solidFill>
                            <a:schemeClr val="tx1"/>
                          </a:solidFill>
                        </a:rPr>
                        <a:t>de novo </a:t>
                      </a:r>
                      <a:r>
                        <a:rPr lang="en-US" sz="4000" i="0" dirty="0">
                          <a:solidFill>
                            <a:schemeClr val="tx1"/>
                          </a:solidFill>
                        </a:rPr>
                        <a:t>Assembly: reads, contigs, and scaffolds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7939168"/>
                  </a:ext>
                </a:extLst>
              </a:tr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3.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Reference-guided assembly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625163"/>
                  </a:ext>
                </a:extLst>
              </a:tr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4.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Practical considerations for genome assembly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900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6188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DC72B4D-0881-498C-BB6D-F431F7EE61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255453"/>
              </p:ext>
            </p:extLst>
          </p:nvPr>
        </p:nvGraphicFramePr>
        <p:xfrm>
          <a:off x="383458" y="804742"/>
          <a:ext cx="11425084" cy="52485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1548">
                  <a:extLst>
                    <a:ext uri="{9D8B030D-6E8A-4147-A177-3AD203B41FA5}">
                      <a16:colId xmlns:a16="http://schemas.microsoft.com/office/drawing/2014/main" val="1183419011"/>
                    </a:ext>
                  </a:extLst>
                </a:gridCol>
                <a:gridCol w="10343536">
                  <a:extLst>
                    <a:ext uri="{9D8B030D-6E8A-4147-A177-3AD203B41FA5}">
                      <a16:colId xmlns:a16="http://schemas.microsoft.com/office/drawing/2014/main" val="2834125590"/>
                    </a:ext>
                  </a:extLst>
                </a:gridCol>
              </a:tblGrid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1.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A brief history of sequencing technology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926891"/>
                  </a:ext>
                </a:extLst>
              </a:tr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2.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i="1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de novo </a:t>
                      </a:r>
                      <a:r>
                        <a:rPr lang="en-US" sz="4000" i="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Assembly: reads, contigs, and scaffolds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7939168"/>
                  </a:ext>
                </a:extLst>
              </a:tr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Reference-guided assembly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625163"/>
                  </a:ext>
                </a:extLst>
              </a:tr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4.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Practical considerations for genome assembly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900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8822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A1E03-578D-4797-8DBC-76328F52B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Synthesizing and reading long fragments of DNA is hard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5D3AB9-2B0F-4625-BEDE-855F6E64BD2A}"/>
              </a:ext>
            </a:extLst>
          </p:cNvPr>
          <p:cNvSpPr txBox="1"/>
          <p:nvPr/>
        </p:nvSpPr>
        <p:spPr>
          <a:xfrm>
            <a:off x="467360" y="1991360"/>
            <a:ext cx="762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…TAGAAAACGCGATCTTACGGCGGTACATTAGGGTTCTACCCCAACCTCTTCGAGCAGTTAATGCGCGGGACGTCCGGAGTTCTCTCGCAATCTGAACATT…</a:t>
            </a:r>
          </a:p>
        </p:txBody>
      </p:sp>
    </p:spTree>
    <p:extLst>
      <p:ext uri="{BB962C8B-B14F-4D97-AF65-F5344CB8AC3E}">
        <p14:creationId xmlns:p14="http://schemas.microsoft.com/office/powerpoint/2010/main" val="427262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A1E03-578D-4797-8DBC-76328F52B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Synthesizing and reading long fragments of DNA is hard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5D3AB9-2B0F-4625-BEDE-855F6E64BD2A}"/>
              </a:ext>
            </a:extLst>
          </p:cNvPr>
          <p:cNvSpPr txBox="1"/>
          <p:nvPr/>
        </p:nvSpPr>
        <p:spPr>
          <a:xfrm>
            <a:off x="467360" y="1991360"/>
            <a:ext cx="762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…TAGAAAACGCGATCTTACGGCGGTACATTAGGGTTCTACCCCAACCTCTTCGAGCAGTTAATGCGCGGGACGTCCGGAGTTCTCTCGCAATCTGAACATT…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4D7B799-CE94-4426-8AF7-73D1B981D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82427" y="1276388"/>
            <a:ext cx="1816320" cy="16761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10413C-9BB4-451E-A805-B6434C7EDC44}"/>
              </a:ext>
            </a:extLst>
          </p:cNvPr>
          <p:cNvSpPr txBox="1"/>
          <p:nvPr/>
        </p:nvSpPr>
        <p:spPr>
          <a:xfrm rot="243853">
            <a:off x="8849359" y="1557151"/>
            <a:ext cx="131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The Human Genome</a:t>
            </a:r>
          </a:p>
        </p:txBody>
      </p:sp>
    </p:spTree>
    <p:extLst>
      <p:ext uri="{BB962C8B-B14F-4D97-AF65-F5344CB8AC3E}">
        <p14:creationId xmlns:p14="http://schemas.microsoft.com/office/powerpoint/2010/main" val="1214610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A1E03-578D-4797-8DBC-76328F52B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Synthesizing and reading long fragments of DNA is hard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5D3AB9-2B0F-4625-BEDE-855F6E64BD2A}"/>
              </a:ext>
            </a:extLst>
          </p:cNvPr>
          <p:cNvSpPr txBox="1"/>
          <p:nvPr/>
        </p:nvSpPr>
        <p:spPr>
          <a:xfrm>
            <a:off x="467360" y="1991360"/>
            <a:ext cx="762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…TAGAAAACGCGATCTTACGGCGGTACATTAGGGTTCTACCCCAACCTCTTCGAGCAGTTAATGCGCGGGACGTCCGGAGTTCTCTCGCAATCTGAACATT…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4D7B799-CE94-4426-8AF7-73D1B981D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82427" y="1276388"/>
            <a:ext cx="1816320" cy="16761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10413C-9BB4-451E-A805-B6434C7EDC44}"/>
              </a:ext>
            </a:extLst>
          </p:cNvPr>
          <p:cNvSpPr txBox="1"/>
          <p:nvPr/>
        </p:nvSpPr>
        <p:spPr>
          <a:xfrm rot="243853">
            <a:off x="8849359" y="1557151"/>
            <a:ext cx="131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The Human Genome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2407C7-E5A4-4586-A3B1-5B0819D86027}"/>
              </a:ext>
            </a:extLst>
          </p:cNvPr>
          <p:cNvSpPr txBox="1"/>
          <p:nvPr/>
        </p:nvSpPr>
        <p:spPr>
          <a:xfrm>
            <a:off x="9019747" y="1084312"/>
            <a:ext cx="7416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chemeClr val="accent2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543829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A1E03-578D-4797-8DBC-76328F52B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Synthesizing and reading long fragments of DNA is hard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5D3AB9-2B0F-4625-BEDE-855F6E64BD2A}"/>
              </a:ext>
            </a:extLst>
          </p:cNvPr>
          <p:cNvSpPr txBox="1"/>
          <p:nvPr/>
        </p:nvSpPr>
        <p:spPr>
          <a:xfrm>
            <a:off x="467360" y="1991360"/>
            <a:ext cx="762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…TAGAAAACGCGATCTTACGGCGGTACATTAGGGTTCTACCCCAACCTCTTCGAGCAGTTAATGCGCGGGACGTCCGGAGTTCTCTCGCAATCTGAACATT…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4D7B799-CE94-4426-8AF7-73D1B981D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82427" y="1276388"/>
            <a:ext cx="1816320" cy="16761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10413C-9BB4-451E-A805-B6434C7EDC44}"/>
              </a:ext>
            </a:extLst>
          </p:cNvPr>
          <p:cNvSpPr txBox="1"/>
          <p:nvPr/>
        </p:nvSpPr>
        <p:spPr>
          <a:xfrm rot="243853">
            <a:off x="8849359" y="1557151"/>
            <a:ext cx="131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The Human Genome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2407C7-E5A4-4586-A3B1-5B0819D86027}"/>
              </a:ext>
            </a:extLst>
          </p:cNvPr>
          <p:cNvSpPr txBox="1"/>
          <p:nvPr/>
        </p:nvSpPr>
        <p:spPr>
          <a:xfrm>
            <a:off x="9019747" y="1084312"/>
            <a:ext cx="7416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F1BED-E9EF-46CF-A3BA-EFFFE1890053}"/>
              </a:ext>
            </a:extLst>
          </p:cNvPr>
          <p:cNvSpPr txBox="1"/>
          <p:nvPr/>
        </p:nvSpPr>
        <p:spPr>
          <a:xfrm>
            <a:off x="3251200" y="4876800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CGGTAACTCAG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6BC3D7-11DC-446D-B2B9-3E7372CA7F16}"/>
              </a:ext>
            </a:extLst>
          </p:cNvPr>
          <p:cNvSpPr txBox="1"/>
          <p:nvPr/>
        </p:nvSpPr>
        <p:spPr>
          <a:xfrm>
            <a:off x="1545303" y="5471652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TAGAAAACGC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CA0DD6-0AE8-4E68-A463-7B445FAA10F7}"/>
              </a:ext>
            </a:extLst>
          </p:cNvPr>
          <p:cNvSpPr txBox="1"/>
          <p:nvPr/>
        </p:nvSpPr>
        <p:spPr>
          <a:xfrm>
            <a:off x="4711290" y="5338465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CTACCC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A2C9FF-B7F0-447B-9B2E-21789D73BB2A}"/>
              </a:ext>
            </a:extLst>
          </p:cNvPr>
          <p:cNvSpPr txBox="1"/>
          <p:nvPr/>
        </p:nvSpPr>
        <p:spPr>
          <a:xfrm>
            <a:off x="4809613" y="4390555"/>
            <a:ext cx="2220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GGACGTCCGGA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1B5034-6DF5-4E15-8563-DF1F4CDC949D}"/>
              </a:ext>
            </a:extLst>
          </p:cNvPr>
          <p:cNvSpPr txBox="1"/>
          <p:nvPr/>
        </p:nvSpPr>
        <p:spPr>
          <a:xfrm>
            <a:off x="601406" y="4605672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CGGTACAT</a:t>
            </a:r>
          </a:p>
        </p:txBody>
      </p:sp>
    </p:spTree>
    <p:extLst>
      <p:ext uri="{BB962C8B-B14F-4D97-AF65-F5344CB8AC3E}">
        <p14:creationId xmlns:p14="http://schemas.microsoft.com/office/powerpoint/2010/main" val="3265540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necklace, knot&#10;&#10;Description automatically generated">
            <a:extLst>
              <a:ext uri="{FF2B5EF4-FFF2-40B4-BE49-F238E27FC236}">
                <a16:creationId xmlns:a16="http://schemas.microsoft.com/office/drawing/2014/main" id="{C1BAFB2B-6BD5-4240-A62F-1E537D18B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568" y="26022"/>
            <a:ext cx="8239433" cy="68434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3787CD-2FCC-4ECE-8A9C-A87C8BD0EB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443" y="237947"/>
            <a:ext cx="5961557" cy="96126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Genome Assembly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0EC50A-BF42-4DD9-B3DC-9AF9330ACF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895" y="3412605"/>
            <a:ext cx="3128356" cy="1655762"/>
          </a:xfrm>
        </p:spPr>
        <p:txBody>
          <a:bodyPr/>
          <a:lstStyle/>
          <a:p>
            <a:pPr algn="l"/>
            <a:r>
              <a:rPr lang="en-US" dirty="0"/>
              <a:t>Gregg Thomas</a:t>
            </a:r>
          </a:p>
          <a:p>
            <a:pPr algn="l"/>
            <a:r>
              <a:rPr lang="en-US" dirty="0"/>
              <a:t>Harvard University</a:t>
            </a:r>
          </a:p>
          <a:p>
            <a:pPr algn="l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       </a:t>
            </a:r>
            <a:r>
              <a:rPr lang="en-US" sz="1800" dirty="0">
                <a:solidFill>
                  <a:srgbClr val="0070C0"/>
                </a:solidFill>
                <a:cs typeface="Calibri"/>
              </a:rPr>
              <a:t>@greggwcthomas</a:t>
            </a:r>
            <a:endParaRPr lang="en-US" sz="1800" dirty="0"/>
          </a:p>
        </p:txBody>
      </p:sp>
      <p:pic>
        <p:nvPicPr>
          <p:cNvPr id="5" name="Picture 6" descr="Image result for twitter logo">
            <a:extLst>
              <a:ext uri="{FF2B5EF4-FFF2-40B4-BE49-F238E27FC236}">
                <a16:creationId xmlns:a16="http://schemas.microsoft.com/office/drawing/2014/main" id="{C068BF24-B47C-4F63-940A-C2739E054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71" y="4318405"/>
            <a:ext cx="342901" cy="33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4BECA0C2-9D9C-4D02-A27D-FDD8B5C35A0F}"/>
              </a:ext>
            </a:extLst>
          </p:cNvPr>
          <p:cNvSpPr txBox="1">
            <a:spLocks/>
          </p:cNvSpPr>
          <p:nvPr/>
        </p:nvSpPr>
        <p:spPr>
          <a:xfrm>
            <a:off x="219895" y="5000015"/>
            <a:ext cx="3128356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Ellie Armstrong</a:t>
            </a:r>
          </a:p>
          <a:p>
            <a:pPr algn="l"/>
            <a:r>
              <a:rPr lang="en-US" dirty="0"/>
              <a:t>Stanford University</a:t>
            </a:r>
          </a:p>
          <a:p>
            <a:pPr algn="l">
              <a:spcBef>
                <a:spcPts val="400"/>
              </a:spcBef>
            </a:pPr>
            <a:r>
              <a:rPr lang="en-US" dirty="0"/>
              <a:t>     </a:t>
            </a:r>
            <a:r>
              <a:rPr lang="en-US" sz="1800" dirty="0">
                <a:solidFill>
                  <a:srgbClr val="0070C0"/>
                </a:solidFill>
                <a:cs typeface="Calibri"/>
              </a:rPr>
              <a:t>@_ellie_cat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1EDAF5-F990-4177-A591-27E63C2C92B4}"/>
              </a:ext>
            </a:extLst>
          </p:cNvPr>
          <p:cNvSpPr txBox="1"/>
          <p:nvPr/>
        </p:nvSpPr>
        <p:spPr>
          <a:xfrm>
            <a:off x="3419475" y="6570368"/>
            <a:ext cx="6029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Kolmogorov et al. 2019, Nature Biotech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 descr="Image result for twitter logo">
            <a:extLst>
              <a:ext uri="{FF2B5EF4-FFF2-40B4-BE49-F238E27FC236}">
                <a16:creationId xmlns:a16="http://schemas.microsoft.com/office/drawing/2014/main" id="{606E33BC-C830-4DBD-B63C-B3C33B5F5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95" y="5878331"/>
            <a:ext cx="342901" cy="33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473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500809E-00D3-48D6-8659-3B0ED31B13A9}"/>
              </a:ext>
            </a:extLst>
          </p:cNvPr>
          <p:cNvSpPr/>
          <p:nvPr/>
        </p:nvSpPr>
        <p:spPr>
          <a:xfrm>
            <a:off x="10010840" y="4817579"/>
            <a:ext cx="1187336" cy="429509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A1E03-578D-4797-8DBC-76328F52B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Synthesizing and reading long fragments of DNA is hard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5D3AB9-2B0F-4625-BEDE-855F6E64BD2A}"/>
              </a:ext>
            </a:extLst>
          </p:cNvPr>
          <p:cNvSpPr txBox="1"/>
          <p:nvPr/>
        </p:nvSpPr>
        <p:spPr>
          <a:xfrm>
            <a:off x="467360" y="1991360"/>
            <a:ext cx="762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…TAGAAAACGCGATCTTACGGCGGTACATTAGGGTTCTACCCCAACCTCTTCGAGCAGTTAATGCGCGGGACGTCCGGAGTTCTCTCGCAATCTGAACATT…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4D7B799-CE94-4426-8AF7-73D1B981D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82427" y="1276388"/>
            <a:ext cx="1816320" cy="16761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10413C-9BB4-451E-A805-B6434C7EDC44}"/>
              </a:ext>
            </a:extLst>
          </p:cNvPr>
          <p:cNvSpPr txBox="1"/>
          <p:nvPr/>
        </p:nvSpPr>
        <p:spPr>
          <a:xfrm rot="243853">
            <a:off x="8849359" y="1557151"/>
            <a:ext cx="131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The Human Genome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2407C7-E5A4-4586-A3B1-5B0819D86027}"/>
              </a:ext>
            </a:extLst>
          </p:cNvPr>
          <p:cNvSpPr txBox="1"/>
          <p:nvPr/>
        </p:nvSpPr>
        <p:spPr>
          <a:xfrm>
            <a:off x="9019747" y="1084312"/>
            <a:ext cx="7416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9A445F-BEFD-4AB7-BC5C-02D71BFE696A}"/>
              </a:ext>
            </a:extLst>
          </p:cNvPr>
          <p:cNvSpPr txBox="1"/>
          <p:nvPr/>
        </p:nvSpPr>
        <p:spPr>
          <a:xfrm>
            <a:off x="8087360" y="4692134"/>
            <a:ext cx="3211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Sequence </a:t>
            </a:r>
            <a:r>
              <a:rPr lang="en-US" sz="3600" i="1" dirty="0">
                <a:solidFill>
                  <a:schemeClr val="bg1"/>
                </a:solidFill>
              </a:rPr>
              <a:t>reads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6B9C55-5228-4C48-8F8E-299AD70D6483}"/>
              </a:ext>
            </a:extLst>
          </p:cNvPr>
          <p:cNvSpPr txBox="1"/>
          <p:nvPr/>
        </p:nvSpPr>
        <p:spPr>
          <a:xfrm>
            <a:off x="3251200" y="4876800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CGGTAACTCAG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E9C189-FD79-4ACF-B0B9-A9123B3AD3FD}"/>
              </a:ext>
            </a:extLst>
          </p:cNvPr>
          <p:cNvSpPr txBox="1"/>
          <p:nvPr/>
        </p:nvSpPr>
        <p:spPr>
          <a:xfrm>
            <a:off x="1545303" y="5471652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TAGAAAACGC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C22432-851A-419A-930A-1548C7A78218}"/>
              </a:ext>
            </a:extLst>
          </p:cNvPr>
          <p:cNvSpPr txBox="1"/>
          <p:nvPr/>
        </p:nvSpPr>
        <p:spPr>
          <a:xfrm>
            <a:off x="4711290" y="5338465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CTACCC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126718-25BD-454F-B2D9-915493693D38}"/>
              </a:ext>
            </a:extLst>
          </p:cNvPr>
          <p:cNvSpPr txBox="1"/>
          <p:nvPr/>
        </p:nvSpPr>
        <p:spPr>
          <a:xfrm>
            <a:off x="4809613" y="4390555"/>
            <a:ext cx="2220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GGACGTCCGGA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3C1C22-C918-42F9-A295-7ABA7EC1B358}"/>
              </a:ext>
            </a:extLst>
          </p:cNvPr>
          <p:cNvSpPr txBox="1"/>
          <p:nvPr/>
        </p:nvSpPr>
        <p:spPr>
          <a:xfrm>
            <a:off x="601406" y="4605672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CGGTACAT</a:t>
            </a:r>
          </a:p>
        </p:txBody>
      </p:sp>
    </p:spTree>
    <p:extLst>
      <p:ext uri="{BB962C8B-B14F-4D97-AF65-F5344CB8AC3E}">
        <p14:creationId xmlns:p14="http://schemas.microsoft.com/office/powerpoint/2010/main" val="2764770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5D6AF-7A67-4C32-B431-805556D3A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Reads are short fragments of sequenced DNA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B58B8-52C6-4150-84C7-FFC15470D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49" y="1054443"/>
            <a:ext cx="11526794" cy="1617637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Read length depends on sequencing platform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ED1792-6BC5-494F-9835-61901D2E39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420523"/>
              </p:ext>
            </p:extLst>
          </p:nvPr>
        </p:nvGraphicFramePr>
        <p:xfrm>
          <a:off x="1445343" y="2512019"/>
          <a:ext cx="9566787" cy="225340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188929">
                  <a:extLst>
                    <a:ext uri="{9D8B030D-6E8A-4147-A177-3AD203B41FA5}">
                      <a16:colId xmlns:a16="http://schemas.microsoft.com/office/drawing/2014/main" val="629882769"/>
                    </a:ext>
                  </a:extLst>
                </a:gridCol>
                <a:gridCol w="3188929">
                  <a:extLst>
                    <a:ext uri="{9D8B030D-6E8A-4147-A177-3AD203B41FA5}">
                      <a16:colId xmlns:a16="http://schemas.microsoft.com/office/drawing/2014/main" val="754142688"/>
                    </a:ext>
                  </a:extLst>
                </a:gridCol>
                <a:gridCol w="3188929">
                  <a:extLst>
                    <a:ext uri="{9D8B030D-6E8A-4147-A177-3AD203B41FA5}">
                      <a16:colId xmlns:a16="http://schemas.microsoft.com/office/drawing/2014/main" val="2410793666"/>
                    </a:ext>
                  </a:extLst>
                </a:gridCol>
              </a:tblGrid>
              <a:tr h="478155">
                <a:tc>
                  <a:txBody>
                    <a:bodyPr/>
                    <a:lstStyle/>
                    <a:p>
                      <a:r>
                        <a:rPr lang="en-US" sz="2300" dirty="0"/>
                        <a:t>Platform</a:t>
                      </a:r>
                    </a:p>
                  </a:txBody>
                  <a:tcPr marL="117901" marR="117901" marT="58951" marB="58951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Typical read length</a:t>
                      </a:r>
                    </a:p>
                  </a:txBody>
                  <a:tcPr marL="117901" marR="117901" marT="58951" marB="58951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# of reads to cover human genome once</a:t>
                      </a:r>
                    </a:p>
                  </a:txBody>
                  <a:tcPr marL="117901" marR="117901" marT="58951" marB="58951"/>
                </a:tc>
                <a:extLst>
                  <a:ext uri="{0D108BD9-81ED-4DB2-BD59-A6C34878D82A}">
                    <a16:rowId xmlns:a16="http://schemas.microsoft.com/office/drawing/2014/main" val="3225075748"/>
                  </a:ext>
                </a:extLst>
              </a:tr>
              <a:tr h="478155">
                <a:tc>
                  <a:txBody>
                    <a:bodyPr/>
                    <a:lstStyle/>
                    <a:p>
                      <a:r>
                        <a:rPr lang="en-US" sz="2300" dirty="0"/>
                        <a:t>Sanger</a:t>
                      </a:r>
                    </a:p>
                  </a:txBody>
                  <a:tcPr marL="117901" marR="117901" marT="58951" marB="58951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800 bp</a:t>
                      </a:r>
                    </a:p>
                  </a:txBody>
                  <a:tcPr marL="117901" marR="117901" marT="58951" marB="58951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3.75 million</a:t>
                      </a:r>
                    </a:p>
                  </a:txBody>
                  <a:tcPr marL="117901" marR="117901" marT="58951" marB="58951"/>
                </a:tc>
                <a:extLst>
                  <a:ext uri="{0D108BD9-81ED-4DB2-BD59-A6C34878D82A}">
                    <a16:rowId xmlns:a16="http://schemas.microsoft.com/office/drawing/2014/main" val="2951488404"/>
                  </a:ext>
                </a:extLst>
              </a:tr>
              <a:tr h="478155">
                <a:tc>
                  <a:txBody>
                    <a:bodyPr/>
                    <a:lstStyle/>
                    <a:p>
                      <a:r>
                        <a:rPr lang="en-US" sz="2300" dirty="0"/>
                        <a:t>Illumina paired-end</a:t>
                      </a:r>
                    </a:p>
                  </a:txBody>
                  <a:tcPr marL="117901" marR="117901" marT="58951" marB="58951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150 bp</a:t>
                      </a:r>
                    </a:p>
                  </a:txBody>
                  <a:tcPr marL="117901" marR="117901" marT="58951" marB="58951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20 million</a:t>
                      </a:r>
                    </a:p>
                  </a:txBody>
                  <a:tcPr marL="117901" marR="117901" marT="58951" marB="58951"/>
                </a:tc>
                <a:extLst>
                  <a:ext uri="{0D108BD9-81ED-4DB2-BD59-A6C34878D82A}">
                    <a16:rowId xmlns:a16="http://schemas.microsoft.com/office/drawing/2014/main" val="137202600"/>
                  </a:ext>
                </a:extLst>
              </a:tr>
              <a:tr h="478155">
                <a:tc>
                  <a:txBody>
                    <a:bodyPr/>
                    <a:lstStyle/>
                    <a:p>
                      <a:r>
                        <a:rPr lang="en-US" sz="2300" dirty="0"/>
                        <a:t>Long read technologies</a:t>
                      </a:r>
                    </a:p>
                  </a:txBody>
                  <a:tcPr marL="117901" marR="117901" marT="58951" marB="58951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10,000 bp</a:t>
                      </a:r>
                    </a:p>
                  </a:txBody>
                  <a:tcPr marL="117901" marR="117901" marT="58951" marB="58951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300,000</a:t>
                      </a:r>
                    </a:p>
                  </a:txBody>
                  <a:tcPr marL="117901" marR="117901" marT="58951" marB="58951"/>
                </a:tc>
                <a:extLst>
                  <a:ext uri="{0D108BD9-81ED-4DB2-BD59-A6C34878D82A}">
                    <a16:rowId xmlns:a16="http://schemas.microsoft.com/office/drawing/2014/main" val="1541439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6089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5D6AF-7A67-4C32-B431-805556D3A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Reads are short fragments of sequenced DNA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B58B8-52C6-4150-84C7-FFC15470D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49" y="1054443"/>
            <a:ext cx="11526794" cy="1617637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Read length depends on sequencing platform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687C77-5A06-4F6E-ABB5-7CAAA979604C}"/>
              </a:ext>
            </a:extLst>
          </p:cNvPr>
          <p:cNvSpPr txBox="1"/>
          <p:nvPr/>
        </p:nvSpPr>
        <p:spPr>
          <a:xfrm>
            <a:off x="0" y="5303520"/>
            <a:ext cx="12192000" cy="95410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Instead of a single linear representation of DNA, we end up with many short, overlapping pieces of the original DNA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74A88B-DF1D-418D-8003-1B03C908AC36}"/>
              </a:ext>
            </a:extLst>
          </p:cNvPr>
          <p:cNvSpPr/>
          <p:nvPr/>
        </p:nvSpPr>
        <p:spPr>
          <a:xfrm>
            <a:off x="3260704" y="5793725"/>
            <a:ext cx="1832405" cy="454070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A37D0AF-B3A5-4639-B537-445CA55555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449304"/>
              </p:ext>
            </p:extLst>
          </p:nvPr>
        </p:nvGraphicFramePr>
        <p:xfrm>
          <a:off x="1445343" y="2512019"/>
          <a:ext cx="9566787" cy="225340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188929">
                  <a:extLst>
                    <a:ext uri="{9D8B030D-6E8A-4147-A177-3AD203B41FA5}">
                      <a16:colId xmlns:a16="http://schemas.microsoft.com/office/drawing/2014/main" val="629882769"/>
                    </a:ext>
                  </a:extLst>
                </a:gridCol>
                <a:gridCol w="3188929">
                  <a:extLst>
                    <a:ext uri="{9D8B030D-6E8A-4147-A177-3AD203B41FA5}">
                      <a16:colId xmlns:a16="http://schemas.microsoft.com/office/drawing/2014/main" val="754142688"/>
                    </a:ext>
                  </a:extLst>
                </a:gridCol>
                <a:gridCol w="3188929">
                  <a:extLst>
                    <a:ext uri="{9D8B030D-6E8A-4147-A177-3AD203B41FA5}">
                      <a16:colId xmlns:a16="http://schemas.microsoft.com/office/drawing/2014/main" val="2410793666"/>
                    </a:ext>
                  </a:extLst>
                </a:gridCol>
              </a:tblGrid>
              <a:tr h="478155">
                <a:tc>
                  <a:txBody>
                    <a:bodyPr/>
                    <a:lstStyle/>
                    <a:p>
                      <a:r>
                        <a:rPr lang="en-US" sz="2300" dirty="0"/>
                        <a:t>Platform</a:t>
                      </a:r>
                    </a:p>
                  </a:txBody>
                  <a:tcPr marL="117901" marR="117901" marT="58951" marB="58951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Typical read length</a:t>
                      </a:r>
                    </a:p>
                  </a:txBody>
                  <a:tcPr marL="117901" marR="117901" marT="58951" marB="58951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# of reads to cover human genome once</a:t>
                      </a:r>
                    </a:p>
                  </a:txBody>
                  <a:tcPr marL="117901" marR="117901" marT="58951" marB="58951"/>
                </a:tc>
                <a:extLst>
                  <a:ext uri="{0D108BD9-81ED-4DB2-BD59-A6C34878D82A}">
                    <a16:rowId xmlns:a16="http://schemas.microsoft.com/office/drawing/2014/main" val="3225075748"/>
                  </a:ext>
                </a:extLst>
              </a:tr>
              <a:tr h="478155">
                <a:tc>
                  <a:txBody>
                    <a:bodyPr/>
                    <a:lstStyle/>
                    <a:p>
                      <a:r>
                        <a:rPr lang="en-US" sz="2300" dirty="0"/>
                        <a:t>Sanger</a:t>
                      </a:r>
                    </a:p>
                  </a:txBody>
                  <a:tcPr marL="117901" marR="117901" marT="58951" marB="58951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800 bp</a:t>
                      </a:r>
                    </a:p>
                  </a:txBody>
                  <a:tcPr marL="117901" marR="117901" marT="58951" marB="58951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3.75 million</a:t>
                      </a:r>
                    </a:p>
                  </a:txBody>
                  <a:tcPr marL="117901" marR="117901" marT="58951" marB="58951"/>
                </a:tc>
                <a:extLst>
                  <a:ext uri="{0D108BD9-81ED-4DB2-BD59-A6C34878D82A}">
                    <a16:rowId xmlns:a16="http://schemas.microsoft.com/office/drawing/2014/main" val="2951488404"/>
                  </a:ext>
                </a:extLst>
              </a:tr>
              <a:tr h="478155">
                <a:tc>
                  <a:txBody>
                    <a:bodyPr/>
                    <a:lstStyle/>
                    <a:p>
                      <a:r>
                        <a:rPr lang="en-US" sz="2300" dirty="0"/>
                        <a:t>Illumina paired-end</a:t>
                      </a:r>
                    </a:p>
                  </a:txBody>
                  <a:tcPr marL="117901" marR="117901" marT="58951" marB="58951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150 bp</a:t>
                      </a:r>
                    </a:p>
                  </a:txBody>
                  <a:tcPr marL="117901" marR="117901" marT="58951" marB="58951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20 million</a:t>
                      </a:r>
                    </a:p>
                  </a:txBody>
                  <a:tcPr marL="117901" marR="117901" marT="58951" marB="58951"/>
                </a:tc>
                <a:extLst>
                  <a:ext uri="{0D108BD9-81ED-4DB2-BD59-A6C34878D82A}">
                    <a16:rowId xmlns:a16="http://schemas.microsoft.com/office/drawing/2014/main" val="137202600"/>
                  </a:ext>
                </a:extLst>
              </a:tr>
              <a:tr h="478155">
                <a:tc>
                  <a:txBody>
                    <a:bodyPr/>
                    <a:lstStyle/>
                    <a:p>
                      <a:r>
                        <a:rPr lang="en-US" sz="2300" dirty="0"/>
                        <a:t>Long read technologies</a:t>
                      </a:r>
                    </a:p>
                  </a:txBody>
                  <a:tcPr marL="117901" marR="117901" marT="58951" marB="58951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10,000 bp</a:t>
                      </a:r>
                    </a:p>
                  </a:txBody>
                  <a:tcPr marL="117901" marR="117901" marT="58951" marB="58951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300,000</a:t>
                      </a:r>
                    </a:p>
                  </a:txBody>
                  <a:tcPr marL="117901" marR="117901" marT="58951" marB="58951"/>
                </a:tc>
                <a:extLst>
                  <a:ext uri="{0D108BD9-81ED-4DB2-BD59-A6C34878D82A}">
                    <a16:rowId xmlns:a16="http://schemas.microsoft.com/office/drawing/2014/main" val="1541439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1209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D2C8025C-1F67-436D-8147-A99B79B526B1}"/>
              </a:ext>
            </a:extLst>
          </p:cNvPr>
          <p:cNvGraphicFramePr>
            <a:graphicFrameLocks noGrp="1"/>
          </p:cNvGraphicFramePr>
          <p:nvPr/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62" name="Rectangle 61">
            <a:extLst>
              <a:ext uri="{FF2B5EF4-FFF2-40B4-BE49-F238E27FC236}">
                <a16:creationId xmlns:a16="http://schemas.microsoft.com/office/drawing/2014/main" id="{736FB9DE-5040-44C1-831C-6BB4E5776C06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we sequence reads?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FAE590C-9500-466A-A375-25875163A249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A493CCD-9A89-4C4F-943F-09DFE67A25E9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B3C1F75-A0EF-418F-B110-A5777923B3DE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A9B4C1B-39B1-4BE6-A1AC-220F3FBE0971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363FCDF-4A1A-4F8E-8944-FBBA92416CF7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5008D34-42E1-49FC-8BDF-FDCDE037C1E7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</p:spTree>
    <p:extLst>
      <p:ext uri="{BB962C8B-B14F-4D97-AF65-F5344CB8AC3E}">
        <p14:creationId xmlns:p14="http://schemas.microsoft.com/office/powerpoint/2010/main" val="4125371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D2C8025C-1F67-436D-8147-A99B79B526B1}"/>
              </a:ext>
            </a:extLst>
          </p:cNvPr>
          <p:cNvGraphicFramePr>
            <a:graphicFrameLocks noGrp="1"/>
          </p:cNvGraphicFramePr>
          <p:nvPr/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62" name="Rectangle 61">
            <a:extLst>
              <a:ext uri="{FF2B5EF4-FFF2-40B4-BE49-F238E27FC236}">
                <a16:creationId xmlns:a16="http://schemas.microsoft.com/office/drawing/2014/main" id="{736FB9DE-5040-44C1-831C-6BB4E5776C06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Sanger sequencing (Chain termination method)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D3A6A8-3B08-4E29-9AD2-E06C9D2BB190}"/>
              </a:ext>
            </a:extLst>
          </p:cNvPr>
          <p:cNvSpPr txBox="1"/>
          <p:nvPr/>
        </p:nvSpPr>
        <p:spPr>
          <a:xfrm>
            <a:off x="2085066" y="1235886"/>
            <a:ext cx="2449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CTGACTTCGACAA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AA5A179-EE37-482E-A8AC-F032B980FDD3}"/>
              </a:ext>
            </a:extLst>
          </p:cNvPr>
          <p:cNvGrpSpPr/>
          <p:nvPr/>
        </p:nvGrpSpPr>
        <p:grpSpPr>
          <a:xfrm>
            <a:off x="332604" y="1127194"/>
            <a:ext cx="1254760" cy="665996"/>
            <a:chOff x="332604" y="1391354"/>
            <a:chExt cx="1254760" cy="66599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E95511C-EE04-4DD5-A412-F549C8BCE012}"/>
                </a:ext>
              </a:extLst>
            </p:cNvPr>
            <p:cNvSpPr/>
            <p:nvPr/>
          </p:nvSpPr>
          <p:spPr>
            <a:xfrm>
              <a:off x="332604" y="1391354"/>
              <a:ext cx="1254760" cy="665996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CA7A55F-8DF4-43E8-BCAD-F4367634860F}"/>
                </a:ext>
              </a:extLst>
            </p:cNvPr>
            <p:cNvSpPr txBox="1"/>
            <p:nvPr/>
          </p:nvSpPr>
          <p:spPr>
            <a:xfrm>
              <a:off x="443649" y="1452880"/>
              <a:ext cx="10600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DNA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01C7467-6EF0-478E-8EAF-772B0AEC2B18}"/>
              </a:ext>
            </a:extLst>
          </p:cNvPr>
          <p:cNvGrpSpPr/>
          <p:nvPr/>
        </p:nvGrpSpPr>
        <p:grpSpPr>
          <a:xfrm>
            <a:off x="2631910" y="1793190"/>
            <a:ext cx="1232116" cy="1022778"/>
            <a:chOff x="2321967" y="2394167"/>
            <a:chExt cx="1232116" cy="102277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F66CED0-6111-4334-83AF-4B1EF7630C24}"/>
                </a:ext>
              </a:extLst>
            </p:cNvPr>
            <p:cNvSpPr txBox="1"/>
            <p:nvPr/>
          </p:nvSpPr>
          <p:spPr>
            <a:xfrm>
              <a:off x="2321967" y="2755209"/>
              <a:ext cx="333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</a:rPr>
                <a:t>C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B7A3BC-492D-46D2-B00C-F9D83596D072}"/>
                </a:ext>
              </a:extLst>
            </p:cNvPr>
            <p:cNvSpPr txBox="1"/>
            <p:nvPr/>
          </p:nvSpPr>
          <p:spPr>
            <a:xfrm>
              <a:off x="2605106" y="2394167"/>
              <a:ext cx="333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</a:rPr>
                <a:t>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08FFB28-CF8B-4A7D-8B6C-D06461933C6C}"/>
                </a:ext>
              </a:extLst>
            </p:cNvPr>
            <p:cNvSpPr txBox="1"/>
            <p:nvPr/>
          </p:nvSpPr>
          <p:spPr>
            <a:xfrm>
              <a:off x="2701666" y="2955280"/>
              <a:ext cx="333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</a:rPr>
                <a:t>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00CAAE-97A0-4040-BF34-DAF10107CB89}"/>
                </a:ext>
              </a:extLst>
            </p:cNvPr>
            <p:cNvSpPr txBox="1"/>
            <p:nvPr/>
          </p:nvSpPr>
          <p:spPr>
            <a:xfrm>
              <a:off x="3220512" y="2472490"/>
              <a:ext cx="333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</a:rPr>
                <a:t>T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6F16BC0-0AC8-4DF0-B159-AEF8D60C3CEB}"/>
              </a:ext>
            </a:extLst>
          </p:cNvPr>
          <p:cNvGrpSpPr/>
          <p:nvPr/>
        </p:nvGrpSpPr>
        <p:grpSpPr>
          <a:xfrm>
            <a:off x="-38184" y="1894224"/>
            <a:ext cx="2052320" cy="954107"/>
            <a:chOff x="104399" y="2453620"/>
            <a:chExt cx="2052320" cy="95410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B5417BC-A5E8-4AA5-B7BB-D6061E2D24E6}"/>
                </a:ext>
              </a:extLst>
            </p:cNvPr>
            <p:cNvSpPr/>
            <p:nvPr/>
          </p:nvSpPr>
          <p:spPr>
            <a:xfrm>
              <a:off x="175329" y="2539912"/>
              <a:ext cx="1910461" cy="820409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B458D0A-6998-4CA4-9F01-B97E1FA9B280}"/>
                </a:ext>
              </a:extLst>
            </p:cNvPr>
            <p:cNvSpPr txBox="1"/>
            <p:nvPr/>
          </p:nvSpPr>
          <p:spPr>
            <a:xfrm>
              <a:off x="104399" y="2453620"/>
              <a:ext cx="20523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Normal nucleotides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4A593C3-05FC-4A48-B04E-AADD8D29B730}"/>
              </a:ext>
            </a:extLst>
          </p:cNvPr>
          <p:cNvGrpSpPr/>
          <p:nvPr/>
        </p:nvGrpSpPr>
        <p:grpSpPr>
          <a:xfrm>
            <a:off x="-13492" y="2949365"/>
            <a:ext cx="2052320" cy="954107"/>
            <a:chOff x="104399" y="3662721"/>
            <a:chExt cx="2052320" cy="95410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EC15994-30BC-4BF4-B3F0-C1C1780E1002}"/>
                </a:ext>
              </a:extLst>
            </p:cNvPr>
            <p:cNvSpPr/>
            <p:nvPr/>
          </p:nvSpPr>
          <p:spPr>
            <a:xfrm>
              <a:off x="175329" y="3738853"/>
              <a:ext cx="1910461" cy="820409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D4EFAE-9562-41F1-994A-C786AC86C88D}"/>
                </a:ext>
              </a:extLst>
            </p:cNvPr>
            <p:cNvSpPr txBox="1"/>
            <p:nvPr/>
          </p:nvSpPr>
          <p:spPr>
            <a:xfrm>
              <a:off x="104399" y="3662721"/>
              <a:ext cx="20523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Modified nucleotides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FEE9D36-D55D-451A-A284-2960018C20C7}"/>
              </a:ext>
            </a:extLst>
          </p:cNvPr>
          <p:cNvGrpSpPr/>
          <p:nvPr/>
        </p:nvGrpSpPr>
        <p:grpSpPr>
          <a:xfrm>
            <a:off x="2549954" y="2915029"/>
            <a:ext cx="1407648" cy="1022778"/>
            <a:chOff x="2392192" y="3596399"/>
            <a:chExt cx="1407648" cy="102277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28DD292-1AC9-49EF-968C-C89F38AF9B22}"/>
                </a:ext>
              </a:extLst>
            </p:cNvPr>
            <p:cNvSpPr txBox="1"/>
            <p:nvPr/>
          </p:nvSpPr>
          <p:spPr>
            <a:xfrm>
              <a:off x="2392192" y="3957441"/>
              <a:ext cx="509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</a:rPr>
                <a:t>C*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01E966-9EC8-4143-949A-8C50DF99B4D0}"/>
                </a:ext>
              </a:extLst>
            </p:cNvPr>
            <p:cNvSpPr txBox="1"/>
            <p:nvPr/>
          </p:nvSpPr>
          <p:spPr>
            <a:xfrm>
              <a:off x="2675331" y="3596399"/>
              <a:ext cx="5553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/>
                  </a:solidFill>
                </a:rPr>
                <a:t>A*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6391890-C41C-4B16-93EB-0D8F982C5E1B}"/>
                </a:ext>
              </a:extLst>
            </p:cNvPr>
            <p:cNvSpPr txBox="1"/>
            <p:nvPr/>
          </p:nvSpPr>
          <p:spPr>
            <a:xfrm>
              <a:off x="2771891" y="4157512"/>
              <a:ext cx="5553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G*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BF3329B-F945-4C89-B92B-05DE70606CDE}"/>
                </a:ext>
              </a:extLst>
            </p:cNvPr>
            <p:cNvSpPr txBox="1"/>
            <p:nvPr/>
          </p:nvSpPr>
          <p:spPr>
            <a:xfrm>
              <a:off x="3290737" y="3674722"/>
              <a:ext cx="509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T*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8411400-A7EB-461D-83C3-4A8CCB3FF8BC}"/>
              </a:ext>
            </a:extLst>
          </p:cNvPr>
          <p:cNvGrpSpPr/>
          <p:nvPr/>
        </p:nvGrpSpPr>
        <p:grpSpPr>
          <a:xfrm>
            <a:off x="-13492" y="4004507"/>
            <a:ext cx="2052320" cy="954107"/>
            <a:chOff x="104399" y="3662721"/>
            <a:chExt cx="2052320" cy="954107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68F38EB4-BA0B-4FE2-B1F7-84EB371F58E0}"/>
                </a:ext>
              </a:extLst>
            </p:cNvPr>
            <p:cNvSpPr/>
            <p:nvPr/>
          </p:nvSpPr>
          <p:spPr>
            <a:xfrm>
              <a:off x="175329" y="3738853"/>
              <a:ext cx="1910461" cy="820409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67D7846-F6F0-48AE-BD7B-7F1AE9BCAA30}"/>
                </a:ext>
              </a:extLst>
            </p:cNvPr>
            <p:cNvSpPr txBox="1"/>
            <p:nvPr/>
          </p:nvSpPr>
          <p:spPr>
            <a:xfrm>
              <a:off x="104399" y="3662721"/>
              <a:ext cx="20523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DNA polymerase</a:t>
              </a:r>
            </a:p>
          </p:txBody>
        </p:sp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095C9CB3-6DE6-4FE2-AF65-96FDEAD1A757}"/>
              </a:ext>
            </a:extLst>
          </p:cNvPr>
          <p:cNvSpPr/>
          <p:nvPr/>
        </p:nvSpPr>
        <p:spPr>
          <a:xfrm>
            <a:off x="2549954" y="4161221"/>
            <a:ext cx="1157770" cy="6555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0E8762F-CB1F-4B80-A9FF-F4A6FC79513E}"/>
              </a:ext>
            </a:extLst>
          </p:cNvPr>
          <p:cNvCxnSpPr>
            <a:cxnSpLocks/>
          </p:cNvCxnSpPr>
          <p:nvPr/>
        </p:nvCxnSpPr>
        <p:spPr>
          <a:xfrm flipV="1">
            <a:off x="1966549" y="5840676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5FAE590C-9500-466A-A375-25875163A249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A493CCD-9A89-4C4F-943F-09DFE67A25E9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B3C1F75-A0EF-418F-B110-A5777923B3DE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A9B4C1B-39B1-4BE6-A1AC-220F3FBE0971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363FCDF-4A1A-4F8E-8944-FBBA92416CF7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5008D34-42E1-49FC-8BDF-FDCDE037C1E7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3C169DA-B4C0-4D7E-B8E1-87678FB7877C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</p:spTree>
    <p:extLst>
      <p:ext uri="{BB962C8B-B14F-4D97-AF65-F5344CB8AC3E}">
        <p14:creationId xmlns:p14="http://schemas.microsoft.com/office/powerpoint/2010/main" val="2515399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D2C8025C-1F67-436D-8147-A99B79B526B1}"/>
              </a:ext>
            </a:extLst>
          </p:cNvPr>
          <p:cNvGraphicFramePr>
            <a:graphicFrameLocks noGrp="1"/>
          </p:cNvGraphicFramePr>
          <p:nvPr/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62" name="Rectangle 61">
            <a:extLst>
              <a:ext uri="{FF2B5EF4-FFF2-40B4-BE49-F238E27FC236}">
                <a16:creationId xmlns:a16="http://schemas.microsoft.com/office/drawing/2014/main" id="{736FB9DE-5040-44C1-831C-6BB4E5776C06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Sanger sequencing (Chain termination method)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D3A6A8-3B08-4E29-9AD2-E06C9D2BB190}"/>
              </a:ext>
            </a:extLst>
          </p:cNvPr>
          <p:cNvSpPr txBox="1"/>
          <p:nvPr/>
        </p:nvSpPr>
        <p:spPr>
          <a:xfrm>
            <a:off x="2085066" y="1235886"/>
            <a:ext cx="2449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CTGACTTCGACAA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AA5A179-EE37-482E-A8AC-F032B980FDD3}"/>
              </a:ext>
            </a:extLst>
          </p:cNvPr>
          <p:cNvGrpSpPr/>
          <p:nvPr/>
        </p:nvGrpSpPr>
        <p:grpSpPr>
          <a:xfrm>
            <a:off x="332604" y="1127194"/>
            <a:ext cx="1254760" cy="665996"/>
            <a:chOff x="332604" y="1391354"/>
            <a:chExt cx="1254760" cy="66599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E95511C-EE04-4DD5-A412-F549C8BCE012}"/>
                </a:ext>
              </a:extLst>
            </p:cNvPr>
            <p:cNvSpPr/>
            <p:nvPr/>
          </p:nvSpPr>
          <p:spPr>
            <a:xfrm>
              <a:off x="332604" y="1391354"/>
              <a:ext cx="1254760" cy="665996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CA7A55F-8DF4-43E8-BCAD-F4367634860F}"/>
                </a:ext>
              </a:extLst>
            </p:cNvPr>
            <p:cNvSpPr txBox="1"/>
            <p:nvPr/>
          </p:nvSpPr>
          <p:spPr>
            <a:xfrm>
              <a:off x="443649" y="1452880"/>
              <a:ext cx="10600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DNA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01C7467-6EF0-478E-8EAF-772B0AEC2B18}"/>
              </a:ext>
            </a:extLst>
          </p:cNvPr>
          <p:cNvGrpSpPr/>
          <p:nvPr/>
        </p:nvGrpSpPr>
        <p:grpSpPr>
          <a:xfrm>
            <a:off x="2631910" y="1793190"/>
            <a:ext cx="1232116" cy="1022778"/>
            <a:chOff x="2321967" y="2394167"/>
            <a:chExt cx="1232116" cy="102277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F66CED0-6111-4334-83AF-4B1EF7630C24}"/>
                </a:ext>
              </a:extLst>
            </p:cNvPr>
            <p:cNvSpPr txBox="1"/>
            <p:nvPr/>
          </p:nvSpPr>
          <p:spPr>
            <a:xfrm>
              <a:off x="2321967" y="2755209"/>
              <a:ext cx="333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</a:rPr>
                <a:t>C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B7A3BC-492D-46D2-B00C-F9D83596D072}"/>
                </a:ext>
              </a:extLst>
            </p:cNvPr>
            <p:cNvSpPr txBox="1"/>
            <p:nvPr/>
          </p:nvSpPr>
          <p:spPr>
            <a:xfrm>
              <a:off x="2605106" y="2394167"/>
              <a:ext cx="333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</a:rPr>
                <a:t>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08FFB28-CF8B-4A7D-8B6C-D06461933C6C}"/>
                </a:ext>
              </a:extLst>
            </p:cNvPr>
            <p:cNvSpPr txBox="1"/>
            <p:nvPr/>
          </p:nvSpPr>
          <p:spPr>
            <a:xfrm>
              <a:off x="2701666" y="2955280"/>
              <a:ext cx="333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</a:rPr>
                <a:t>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00CAAE-97A0-4040-BF34-DAF10107CB89}"/>
                </a:ext>
              </a:extLst>
            </p:cNvPr>
            <p:cNvSpPr txBox="1"/>
            <p:nvPr/>
          </p:nvSpPr>
          <p:spPr>
            <a:xfrm>
              <a:off x="3220512" y="2472490"/>
              <a:ext cx="333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</a:rPr>
                <a:t>T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6F16BC0-0AC8-4DF0-B159-AEF8D60C3CEB}"/>
              </a:ext>
            </a:extLst>
          </p:cNvPr>
          <p:cNvGrpSpPr/>
          <p:nvPr/>
        </p:nvGrpSpPr>
        <p:grpSpPr>
          <a:xfrm>
            <a:off x="-38184" y="1894224"/>
            <a:ext cx="2052320" cy="954107"/>
            <a:chOff x="104399" y="2453620"/>
            <a:chExt cx="2052320" cy="95410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B5417BC-A5E8-4AA5-B7BB-D6061E2D24E6}"/>
                </a:ext>
              </a:extLst>
            </p:cNvPr>
            <p:cNvSpPr/>
            <p:nvPr/>
          </p:nvSpPr>
          <p:spPr>
            <a:xfrm>
              <a:off x="175329" y="2539912"/>
              <a:ext cx="1910461" cy="820409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B458D0A-6998-4CA4-9F01-B97E1FA9B280}"/>
                </a:ext>
              </a:extLst>
            </p:cNvPr>
            <p:cNvSpPr txBox="1"/>
            <p:nvPr/>
          </p:nvSpPr>
          <p:spPr>
            <a:xfrm>
              <a:off x="104399" y="2453620"/>
              <a:ext cx="20523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Normal nucleotides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4A593C3-05FC-4A48-B04E-AADD8D29B730}"/>
              </a:ext>
            </a:extLst>
          </p:cNvPr>
          <p:cNvGrpSpPr/>
          <p:nvPr/>
        </p:nvGrpSpPr>
        <p:grpSpPr>
          <a:xfrm>
            <a:off x="-13492" y="2949365"/>
            <a:ext cx="2052320" cy="954107"/>
            <a:chOff x="104399" y="3662721"/>
            <a:chExt cx="2052320" cy="95410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EC15994-30BC-4BF4-B3F0-C1C1780E1002}"/>
                </a:ext>
              </a:extLst>
            </p:cNvPr>
            <p:cNvSpPr/>
            <p:nvPr/>
          </p:nvSpPr>
          <p:spPr>
            <a:xfrm>
              <a:off x="175329" y="3738853"/>
              <a:ext cx="1910461" cy="820409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D4EFAE-9562-41F1-994A-C786AC86C88D}"/>
                </a:ext>
              </a:extLst>
            </p:cNvPr>
            <p:cNvSpPr txBox="1"/>
            <p:nvPr/>
          </p:nvSpPr>
          <p:spPr>
            <a:xfrm>
              <a:off x="104399" y="3662721"/>
              <a:ext cx="20523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Modified nucleotides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FEE9D36-D55D-451A-A284-2960018C20C7}"/>
              </a:ext>
            </a:extLst>
          </p:cNvPr>
          <p:cNvGrpSpPr/>
          <p:nvPr/>
        </p:nvGrpSpPr>
        <p:grpSpPr>
          <a:xfrm>
            <a:off x="2549954" y="2915029"/>
            <a:ext cx="1407648" cy="1022778"/>
            <a:chOff x="2392192" y="3596399"/>
            <a:chExt cx="1407648" cy="102277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28DD292-1AC9-49EF-968C-C89F38AF9B22}"/>
                </a:ext>
              </a:extLst>
            </p:cNvPr>
            <p:cNvSpPr txBox="1"/>
            <p:nvPr/>
          </p:nvSpPr>
          <p:spPr>
            <a:xfrm>
              <a:off x="2392192" y="3957441"/>
              <a:ext cx="509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</a:rPr>
                <a:t>C*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01E966-9EC8-4143-949A-8C50DF99B4D0}"/>
                </a:ext>
              </a:extLst>
            </p:cNvPr>
            <p:cNvSpPr txBox="1"/>
            <p:nvPr/>
          </p:nvSpPr>
          <p:spPr>
            <a:xfrm>
              <a:off x="2675331" y="3596399"/>
              <a:ext cx="5553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/>
                  </a:solidFill>
                </a:rPr>
                <a:t>A*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6391890-C41C-4B16-93EB-0D8F982C5E1B}"/>
                </a:ext>
              </a:extLst>
            </p:cNvPr>
            <p:cNvSpPr txBox="1"/>
            <p:nvPr/>
          </p:nvSpPr>
          <p:spPr>
            <a:xfrm>
              <a:off x="2771891" y="4157512"/>
              <a:ext cx="5553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G*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BF3329B-F945-4C89-B92B-05DE70606CDE}"/>
                </a:ext>
              </a:extLst>
            </p:cNvPr>
            <p:cNvSpPr txBox="1"/>
            <p:nvPr/>
          </p:nvSpPr>
          <p:spPr>
            <a:xfrm>
              <a:off x="3290737" y="3674722"/>
              <a:ext cx="509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T*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8411400-A7EB-461D-83C3-4A8CCB3FF8BC}"/>
              </a:ext>
            </a:extLst>
          </p:cNvPr>
          <p:cNvGrpSpPr/>
          <p:nvPr/>
        </p:nvGrpSpPr>
        <p:grpSpPr>
          <a:xfrm>
            <a:off x="-13492" y="4004507"/>
            <a:ext cx="2052320" cy="954107"/>
            <a:chOff x="104399" y="3662721"/>
            <a:chExt cx="2052320" cy="954107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68F38EB4-BA0B-4FE2-B1F7-84EB371F58E0}"/>
                </a:ext>
              </a:extLst>
            </p:cNvPr>
            <p:cNvSpPr/>
            <p:nvPr/>
          </p:nvSpPr>
          <p:spPr>
            <a:xfrm>
              <a:off x="175329" y="3738853"/>
              <a:ext cx="1910461" cy="820409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67D7846-F6F0-48AE-BD7B-7F1AE9BCAA30}"/>
                </a:ext>
              </a:extLst>
            </p:cNvPr>
            <p:cNvSpPr txBox="1"/>
            <p:nvPr/>
          </p:nvSpPr>
          <p:spPr>
            <a:xfrm>
              <a:off x="104399" y="3662721"/>
              <a:ext cx="20523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DNA polymerase</a:t>
              </a:r>
            </a:p>
          </p:txBody>
        </p:sp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095C9CB3-6DE6-4FE2-AF65-96FDEAD1A757}"/>
              </a:ext>
            </a:extLst>
          </p:cNvPr>
          <p:cNvSpPr/>
          <p:nvPr/>
        </p:nvSpPr>
        <p:spPr>
          <a:xfrm>
            <a:off x="2549954" y="4161221"/>
            <a:ext cx="1157770" cy="6555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 descr="A picture containing light&#10;&#10;Description automatically generated">
            <a:extLst>
              <a:ext uri="{FF2B5EF4-FFF2-40B4-BE49-F238E27FC236}">
                <a16:creationId xmlns:a16="http://schemas.microsoft.com/office/drawing/2014/main" id="{0619664E-D70D-4DC1-88E1-14C745618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203" y="2033505"/>
            <a:ext cx="1845798" cy="2224712"/>
          </a:xfrm>
          <a:prstGeom prst="rect">
            <a:avLst/>
          </a:prstGeom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3A3F267-05CB-4075-B15A-0834037F2E2B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4534651" y="1466719"/>
            <a:ext cx="1876595" cy="1909975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5F23AFE-CA42-4A20-8051-43DF029A9265}"/>
              </a:ext>
            </a:extLst>
          </p:cNvPr>
          <p:cNvCxnSpPr>
            <a:cxnSpLocks/>
          </p:cNvCxnSpPr>
          <p:nvPr/>
        </p:nvCxnSpPr>
        <p:spPr>
          <a:xfrm flipV="1">
            <a:off x="3946029" y="3845906"/>
            <a:ext cx="2465217" cy="594162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0DB605D-13DB-4BF2-B7CE-0B2E66F15A06}"/>
              </a:ext>
            </a:extLst>
          </p:cNvPr>
          <p:cNvCxnSpPr>
            <a:cxnSpLocks/>
          </p:cNvCxnSpPr>
          <p:nvPr/>
        </p:nvCxnSpPr>
        <p:spPr>
          <a:xfrm>
            <a:off x="3853322" y="3294253"/>
            <a:ext cx="2461784" cy="438041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461A575-163A-4189-B6A6-F75B357C289B}"/>
              </a:ext>
            </a:extLst>
          </p:cNvPr>
          <p:cNvCxnSpPr>
            <a:cxnSpLocks/>
          </p:cNvCxnSpPr>
          <p:nvPr/>
        </p:nvCxnSpPr>
        <p:spPr>
          <a:xfrm>
            <a:off x="3957519" y="2249070"/>
            <a:ext cx="2360234" cy="1361292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0E8762F-CB1F-4B80-A9FF-F4A6FC79513E}"/>
              </a:ext>
            </a:extLst>
          </p:cNvPr>
          <p:cNvCxnSpPr>
            <a:cxnSpLocks/>
          </p:cNvCxnSpPr>
          <p:nvPr/>
        </p:nvCxnSpPr>
        <p:spPr>
          <a:xfrm flipV="1">
            <a:off x="1966549" y="5840676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5FAE590C-9500-466A-A375-25875163A249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A493CCD-9A89-4C4F-943F-09DFE67A25E9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B3C1F75-A0EF-418F-B110-A5777923B3DE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A9B4C1B-39B1-4BE6-A1AC-220F3FBE0971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363FCDF-4A1A-4F8E-8944-FBBA92416CF7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5008D34-42E1-49FC-8BDF-FDCDE037C1E7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3C169DA-B4C0-4D7E-B8E1-87678FB7877C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</p:spTree>
    <p:extLst>
      <p:ext uri="{BB962C8B-B14F-4D97-AF65-F5344CB8AC3E}">
        <p14:creationId xmlns:p14="http://schemas.microsoft.com/office/powerpoint/2010/main" val="233731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D2C8025C-1F67-436D-8147-A99B79B526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734956"/>
              </p:ext>
            </p:extLst>
          </p:nvPr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62" name="Rectangle 61">
            <a:extLst>
              <a:ext uri="{FF2B5EF4-FFF2-40B4-BE49-F238E27FC236}">
                <a16:creationId xmlns:a16="http://schemas.microsoft.com/office/drawing/2014/main" id="{736FB9DE-5040-44C1-831C-6BB4E5776C06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Sanger sequencing (Chain termination method)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D3A6A8-3B08-4E29-9AD2-E06C9D2BB190}"/>
              </a:ext>
            </a:extLst>
          </p:cNvPr>
          <p:cNvSpPr txBox="1"/>
          <p:nvPr/>
        </p:nvSpPr>
        <p:spPr>
          <a:xfrm>
            <a:off x="2085066" y="1235886"/>
            <a:ext cx="2449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CTGACTTCGACAA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AA5A179-EE37-482E-A8AC-F032B980FDD3}"/>
              </a:ext>
            </a:extLst>
          </p:cNvPr>
          <p:cNvGrpSpPr/>
          <p:nvPr/>
        </p:nvGrpSpPr>
        <p:grpSpPr>
          <a:xfrm>
            <a:off x="332604" y="1127194"/>
            <a:ext cx="1254760" cy="665996"/>
            <a:chOff x="332604" y="1391354"/>
            <a:chExt cx="1254760" cy="66599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E95511C-EE04-4DD5-A412-F549C8BCE012}"/>
                </a:ext>
              </a:extLst>
            </p:cNvPr>
            <p:cNvSpPr/>
            <p:nvPr/>
          </p:nvSpPr>
          <p:spPr>
            <a:xfrm>
              <a:off x="332604" y="1391354"/>
              <a:ext cx="1254760" cy="665996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CA7A55F-8DF4-43E8-BCAD-F4367634860F}"/>
                </a:ext>
              </a:extLst>
            </p:cNvPr>
            <p:cNvSpPr txBox="1"/>
            <p:nvPr/>
          </p:nvSpPr>
          <p:spPr>
            <a:xfrm>
              <a:off x="443649" y="1452880"/>
              <a:ext cx="10600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DNA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01C7467-6EF0-478E-8EAF-772B0AEC2B18}"/>
              </a:ext>
            </a:extLst>
          </p:cNvPr>
          <p:cNvGrpSpPr/>
          <p:nvPr/>
        </p:nvGrpSpPr>
        <p:grpSpPr>
          <a:xfrm>
            <a:off x="2631910" y="1793190"/>
            <a:ext cx="1232116" cy="1022778"/>
            <a:chOff x="2321967" y="2394167"/>
            <a:chExt cx="1232116" cy="102277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F66CED0-6111-4334-83AF-4B1EF7630C24}"/>
                </a:ext>
              </a:extLst>
            </p:cNvPr>
            <p:cNvSpPr txBox="1"/>
            <p:nvPr/>
          </p:nvSpPr>
          <p:spPr>
            <a:xfrm>
              <a:off x="2321967" y="2755209"/>
              <a:ext cx="333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</a:rPr>
                <a:t>C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B7A3BC-492D-46D2-B00C-F9D83596D072}"/>
                </a:ext>
              </a:extLst>
            </p:cNvPr>
            <p:cNvSpPr txBox="1"/>
            <p:nvPr/>
          </p:nvSpPr>
          <p:spPr>
            <a:xfrm>
              <a:off x="2605106" y="2394167"/>
              <a:ext cx="333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</a:rPr>
                <a:t>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08FFB28-CF8B-4A7D-8B6C-D06461933C6C}"/>
                </a:ext>
              </a:extLst>
            </p:cNvPr>
            <p:cNvSpPr txBox="1"/>
            <p:nvPr/>
          </p:nvSpPr>
          <p:spPr>
            <a:xfrm>
              <a:off x="2701666" y="2955280"/>
              <a:ext cx="333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</a:rPr>
                <a:t>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00CAAE-97A0-4040-BF34-DAF10107CB89}"/>
                </a:ext>
              </a:extLst>
            </p:cNvPr>
            <p:cNvSpPr txBox="1"/>
            <p:nvPr/>
          </p:nvSpPr>
          <p:spPr>
            <a:xfrm>
              <a:off x="3220512" y="2472490"/>
              <a:ext cx="333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</a:rPr>
                <a:t>T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6F16BC0-0AC8-4DF0-B159-AEF8D60C3CEB}"/>
              </a:ext>
            </a:extLst>
          </p:cNvPr>
          <p:cNvGrpSpPr/>
          <p:nvPr/>
        </p:nvGrpSpPr>
        <p:grpSpPr>
          <a:xfrm>
            <a:off x="-38184" y="1894224"/>
            <a:ext cx="2052320" cy="954107"/>
            <a:chOff x="104399" y="2453620"/>
            <a:chExt cx="2052320" cy="95410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B5417BC-A5E8-4AA5-B7BB-D6061E2D24E6}"/>
                </a:ext>
              </a:extLst>
            </p:cNvPr>
            <p:cNvSpPr/>
            <p:nvPr/>
          </p:nvSpPr>
          <p:spPr>
            <a:xfrm>
              <a:off x="175329" y="2539912"/>
              <a:ext cx="1910461" cy="820409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B458D0A-6998-4CA4-9F01-B97E1FA9B280}"/>
                </a:ext>
              </a:extLst>
            </p:cNvPr>
            <p:cNvSpPr txBox="1"/>
            <p:nvPr/>
          </p:nvSpPr>
          <p:spPr>
            <a:xfrm>
              <a:off x="104399" y="2453620"/>
              <a:ext cx="20523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Normal nucleotides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4A593C3-05FC-4A48-B04E-AADD8D29B730}"/>
              </a:ext>
            </a:extLst>
          </p:cNvPr>
          <p:cNvGrpSpPr/>
          <p:nvPr/>
        </p:nvGrpSpPr>
        <p:grpSpPr>
          <a:xfrm>
            <a:off x="-13492" y="2949365"/>
            <a:ext cx="2052320" cy="954107"/>
            <a:chOff x="104399" y="3662721"/>
            <a:chExt cx="2052320" cy="95410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EC15994-30BC-4BF4-B3F0-C1C1780E1002}"/>
                </a:ext>
              </a:extLst>
            </p:cNvPr>
            <p:cNvSpPr/>
            <p:nvPr/>
          </p:nvSpPr>
          <p:spPr>
            <a:xfrm>
              <a:off x="175329" y="3738853"/>
              <a:ext cx="1910461" cy="820409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D4EFAE-9562-41F1-994A-C786AC86C88D}"/>
                </a:ext>
              </a:extLst>
            </p:cNvPr>
            <p:cNvSpPr txBox="1"/>
            <p:nvPr/>
          </p:nvSpPr>
          <p:spPr>
            <a:xfrm>
              <a:off x="104399" y="3662721"/>
              <a:ext cx="20523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Modified nucleotides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FEE9D36-D55D-451A-A284-2960018C20C7}"/>
              </a:ext>
            </a:extLst>
          </p:cNvPr>
          <p:cNvGrpSpPr/>
          <p:nvPr/>
        </p:nvGrpSpPr>
        <p:grpSpPr>
          <a:xfrm>
            <a:off x="2549954" y="2915029"/>
            <a:ext cx="1407648" cy="1022778"/>
            <a:chOff x="2392192" y="3596399"/>
            <a:chExt cx="1407648" cy="102277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28DD292-1AC9-49EF-968C-C89F38AF9B22}"/>
                </a:ext>
              </a:extLst>
            </p:cNvPr>
            <p:cNvSpPr txBox="1"/>
            <p:nvPr/>
          </p:nvSpPr>
          <p:spPr>
            <a:xfrm>
              <a:off x="2392192" y="3957441"/>
              <a:ext cx="509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</a:rPr>
                <a:t>C*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01E966-9EC8-4143-949A-8C50DF99B4D0}"/>
                </a:ext>
              </a:extLst>
            </p:cNvPr>
            <p:cNvSpPr txBox="1"/>
            <p:nvPr/>
          </p:nvSpPr>
          <p:spPr>
            <a:xfrm>
              <a:off x="2675331" y="3596399"/>
              <a:ext cx="5553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/>
                  </a:solidFill>
                </a:rPr>
                <a:t>A*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6391890-C41C-4B16-93EB-0D8F982C5E1B}"/>
                </a:ext>
              </a:extLst>
            </p:cNvPr>
            <p:cNvSpPr txBox="1"/>
            <p:nvPr/>
          </p:nvSpPr>
          <p:spPr>
            <a:xfrm>
              <a:off x="2771891" y="4157512"/>
              <a:ext cx="5553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G*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BF3329B-F945-4C89-B92B-05DE70606CDE}"/>
                </a:ext>
              </a:extLst>
            </p:cNvPr>
            <p:cNvSpPr txBox="1"/>
            <p:nvPr/>
          </p:nvSpPr>
          <p:spPr>
            <a:xfrm>
              <a:off x="3290737" y="3674722"/>
              <a:ext cx="509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T*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8411400-A7EB-461D-83C3-4A8CCB3FF8BC}"/>
              </a:ext>
            </a:extLst>
          </p:cNvPr>
          <p:cNvGrpSpPr/>
          <p:nvPr/>
        </p:nvGrpSpPr>
        <p:grpSpPr>
          <a:xfrm>
            <a:off x="-13492" y="4004507"/>
            <a:ext cx="2052320" cy="954107"/>
            <a:chOff x="104399" y="3662721"/>
            <a:chExt cx="2052320" cy="954107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68F38EB4-BA0B-4FE2-B1F7-84EB371F58E0}"/>
                </a:ext>
              </a:extLst>
            </p:cNvPr>
            <p:cNvSpPr/>
            <p:nvPr/>
          </p:nvSpPr>
          <p:spPr>
            <a:xfrm>
              <a:off x="175329" y="3738853"/>
              <a:ext cx="1910461" cy="820409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67D7846-F6F0-48AE-BD7B-7F1AE9BCAA30}"/>
                </a:ext>
              </a:extLst>
            </p:cNvPr>
            <p:cNvSpPr txBox="1"/>
            <p:nvPr/>
          </p:nvSpPr>
          <p:spPr>
            <a:xfrm>
              <a:off x="104399" y="3662721"/>
              <a:ext cx="20523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DNA polymerase</a:t>
              </a:r>
            </a:p>
          </p:txBody>
        </p:sp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095C9CB3-6DE6-4FE2-AF65-96FDEAD1A757}"/>
              </a:ext>
            </a:extLst>
          </p:cNvPr>
          <p:cNvSpPr/>
          <p:nvPr/>
        </p:nvSpPr>
        <p:spPr>
          <a:xfrm>
            <a:off x="2549954" y="4161221"/>
            <a:ext cx="1157770" cy="6555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 descr="A picture containing light&#10;&#10;Description automatically generated">
            <a:extLst>
              <a:ext uri="{FF2B5EF4-FFF2-40B4-BE49-F238E27FC236}">
                <a16:creationId xmlns:a16="http://schemas.microsoft.com/office/drawing/2014/main" id="{0619664E-D70D-4DC1-88E1-14C745618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203" y="2033505"/>
            <a:ext cx="1845798" cy="2224712"/>
          </a:xfrm>
          <a:prstGeom prst="rect">
            <a:avLst/>
          </a:prstGeom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3A3F267-05CB-4075-B15A-0834037F2E2B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4534651" y="1466719"/>
            <a:ext cx="1876595" cy="1909975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5F23AFE-CA42-4A20-8051-43DF029A9265}"/>
              </a:ext>
            </a:extLst>
          </p:cNvPr>
          <p:cNvCxnSpPr>
            <a:cxnSpLocks/>
          </p:cNvCxnSpPr>
          <p:nvPr/>
        </p:nvCxnSpPr>
        <p:spPr>
          <a:xfrm flipV="1">
            <a:off x="3946029" y="3845906"/>
            <a:ext cx="2465217" cy="594162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0DB605D-13DB-4BF2-B7CE-0B2E66F15A06}"/>
              </a:ext>
            </a:extLst>
          </p:cNvPr>
          <p:cNvCxnSpPr>
            <a:cxnSpLocks/>
          </p:cNvCxnSpPr>
          <p:nvPr/>
        </p:nvCxnSpPr>
        <p:spPr>
          <a:xfrm>
            <a:off x="3853322" y="3294253"/>
            <a:ext cx="2461784" cy="438041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461A575-163A-4189-B6A6-F75B357C289B}"/>
              </a:ext>
            </a:extLst>
          </p:cNvPr>
          <p:cNvCxnSpPr>
            <a:cxnSpLocks/>
          </p:cNvCxnSpPr>
          <p:nvPr/>
        </p:nvCxnSpPr>
        <p:spPr>
          <a:xfrm>
            <a:off x="3957519" y="2249070"/>
            <a:ext cx="2360234" cy="1361292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409F29B-42E3-4966-B180-13FB3733C2BE}"/>
              </a:ext>
            </a:extLst>
          </p:cNvPr>
          <p:cNvCxnSpPr>
            <a:cxnSpLocks/>
          </p:cNvCxnSpPr>
          <p:nvPr/>
        </p:nvCxnSpPr>
        <p:spPr>
          <a:xfrm>
            <a:off x="7254905" y="3160460"/>
            <a:ext cx="1208661" cy="14393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8" name="TextBox 1027">
            <a:extLst>
              <a:ext uri="{FF2B5EF4-FFF2-40B4-BE49-F238E27FC236}">
                <a16:creationId xmlns:a16="http://schemas.microsoft.com/office/drawing/2014/main" id="{6D5D714A-129D-4E22-A3E9-8CCA7EC7E8CA}"/>
              </a:ext>
            </a:extLst>
          </p:cNvPr>
          <p:cNvSpPr txBox="1"/>
          <p:nvPr/>
        </p:nvSpPr>
        <p:spPr>
          <a:xfrm>
            <a:off x="8727700" y="4947631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</a:t>
            </a:r>
            <a:r>
              <a:rPr lang="en-US" sz="2400" dirty="0">
                <a:solidFill>
                  <a:schemeClr val="accent6"/>
                </a:solidFill>
              </a:rPr>
              <a:t>A*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E321CD4B-D14B-4BF7-B996-F0CD4BF765AF}"/>
              </a:ext>
            </a:extLst>
          </p:cNvPr>
          <p:cNvSpPr txBox="1"/>
          <p:nvPr/>
        </p:nvSpPr>
        <p:spPr>
          <a:xfrm>
            <a:off x="8727700" y="5318299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12EBA46C-D499-41EE-9001-DD9BDCC73FC3}"/>
              </a:ext>
            </a:extLst>
          </p:cNvPr>
          <p:cNvSpPr txBox="1"/>
          <p:nvPr/>
        </p:nvSpPr>
        <p:spPr>
          <a:xfrm>
            <a:off x="8727700" y="2723623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</a:t>
            </a:r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66B5A92D-611B-4FBF-9CF6-C8510BCF0716}"/>
              </a:ext>
            </a:extLst>
          </p:cNvPr>
          <p:cNvSpPr txBox="1"/>
          <p:nvPr/>
        </p:nvSpPr>
        <p:spPr>
          <a:xfrm>
            <a:off x="8727700" y="3094291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</a:t>
            </a:r>
            <a:r>
              <a:rPr lang="en-US" sz="2400" dirty="0">
                <a:solidFill>
                  <a:schemeClr val="accent6"/>
                </a:solidFill>
              </a:rPr>
              <a:t>A*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40D698CE-58D6-49D4-B2BD-63E468CA6C6D}"/>
              </a:ext>
            </a:extLst>
          </p:cNvPr>
          <p:cNvSpPr txBox="1"/>
          <p:nvPr/>
        </p:nvSpPr>
        <p:spPr>
          <a:xfrm>
            <a:off x="8727700" y="3464959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</a:t>
            </a:r>
            <a:r>
              <a:rPr lang="en-US" sz="2400" dirty="0">
                <a:solidFill>
                  <a:schemeClr val="accent6"/>
                </a:solidFill>
              </a:rPr>
              <a:t>A*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6E2ADFDA-5522-4E96-8344-8A35F9DFE37E}"/>
              </a:ext>
            </a:extLst>
          </p:cNvPr>
          <p:cNvSpPr txBox="1"/>
          <p:nvPr/>
        </p:nvSpPr>
        <p:spPr>
          <a:xfrm>
            <a:off x="8727700" y="3835627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</a:t>
            </a:r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D77B8EF5-F5F3-4BBA-9C63-D1511BA9CCE0}"/>
              </a:ext>
            </a:extLst>
          </p:cNvPr>
          <p:cNvSpPr txBox="1"/>
          <p:nvPr/>
        </p:nvSpPr>
        <p:spPr>
          <a:xfrm>
            <a:off x="8727700" y="4206295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7103BD66-7CB3-4220-A9F5-2FC91FF475C2}"/>
              </a:ext>
            </a:extLst>
          </p:cNvPr>
          <p:cNvSpPr txBox="1"/>
          <p:nvPr/>
        </p:nvSpPr>
        <p:spPr>
          <a:xfrm>
            <a:off x="8727700" y="4576963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</a:t>
            </a:r>
            <a:r>
              <a:rPr lang="en-US" sz="2400" dirty="0">
                <a:solidFill>
                  <a:schemeClr val="accent1"/>
                </a:solidFill>
              </a:rPr>
              <a:t>C*</a:t>
            </a: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D073DE10-0C5E-44D2-AA48-294A905CC18A}"/>
              </a:ext>
            </a:extLst>
          </p:cNvPr>
          <p:cNvSpPr txBox="1"/>
          <p:nvPr/>
        </p:nvSpPr>
        <p:spPr>
          <a:xfrm>
            <a:off x="8727700" y="1611619"/>
            <a:ext cx="2449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GACTGAAGCT</a:t>
            </a:r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32F0BD91-CCF5-43AA-8F49-28A1D8DF5235}"/>
              </a:ext>
            </a:extLst>
          </p:cNvPr>
          <p:cNvSpPr txBox="1"/>
          <p:nvPr/>
        </p:nvSpPr>
        <p:spPr>
          <a:xfrm>
            <a:off x="8727700" y="1982287"/>
            <a:ext cx="2212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1196194A-FC4A-40E2-A479-909BEBA83647}"/>
              </a:ext>
            </a:extLst>
          </p:cNvPr>
          <p:cNvSpPr txBox="1"/>
          <p:nvPr/>
        </p:nvSpPr>
        <p:spPr>
          <a:xfrm>
            <a:off x="8727700" y="2352955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</a:t>
            </a:r>
            <a:r>
              <a:rPr lang="en-US" sz="2400" dirty="0">
                <a:solidFill>
                  <a:schemeClr val="accent1"/>
                </a:solidFill>
              </a:rPr>
              <a:t>C*</a:t>
            </a:r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50548EFE-0F3E-445F-AEF7-0B99601F33C9}"/>
              </a:ext>
            </a:extLst>
          </p:cNvPr>
          <p:cNvSpPr txBox="1"/>
          <p:nvPr/>
        </p:nvSpPr>
        <p:spPr>
          <a:xfrm>
            <a:off x="8727700" y="870283"/>
            <a:ext cx="256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GACTGAAGCTGT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59F34C40-BE28-4AA5-B9F5-9B979A546A21}"/>
              </a:ext>
            </a:extLst>
          </p:cNvPr>
          <p:cNvSpPr txBox="1"/>
          <p:nvPr/>
        </p:nvSpPr>
        <p:spPr>
          <a:xfrm>
            <a:off x="8727700" y="1240951"/>
            <a:ext cx="2449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GACTGAAGCTG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0E8762F-CB1F-4B80-A9FF-F4A6FC79513E}"/>
              </a:ext>
            </a:extLst>
          </p:cNvPr>
          <p:cNvCxnSpPr>
            <a:cxnSpLocks/>
          </p:cNvCxnSpPr>
          <p:nvPr/>
        </p:nvCxnSpPr>
        <p:spPr>
          <a:xfrm flipV="1">
            <a:off x="1966549" y="5840676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5FAE590C-9500-466A-A375-25875163A249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A493CCD-9A89-4C4F-943F-09DFE67A25E9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B3C1F75-A0EF-418F-B110-A5777923B3DE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A9B4C1B-39B1-4BE6-A1AC-220F3FBE0971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363FCDF-4A1A-4F8E-8944-FBBA92416CF7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5008D34-42E1-49FC-8BDF-FDCDE037C1E7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3C169DA-B4C0-4D7E-B8E1-87678FB7877C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</p:spTree>
    <p:extLst>
      <p:ext uri="{BB962C8B-B14F-4D97-AF65-F5344CB8AC3E}">
        <p14:creationId xmlns:p14="http://schemas.microsoft.com/office/powerpoint/2010/main" val="144684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0604FFD1-ED4C-45A3-A770-4E22DFD0AF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734956"/>
              </p:ext>
            </p:extLst>
          </p:nvPr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34" name="Rectangle 33">
            <a:extLst>
              <a:ext uri="{FF2B5EF4-FFF2-40B4-BE49-F238E27FC236}">
                <a16:creationId xmlns:a16="http://schemas.microsoft.com/office/drawing/2014/main" id="{3DD99C38-483D-4A9D-935E-2F2C425D3243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0C4A9B8-2C4E-4F5E-90E1-D7F3187E2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04" y="931287"/>
            <a:ext cx="3566455" cy="4689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Sanger sequencing (Chain termination method)</a:t>
            </a:r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6D5D714A-129D-4E22-A3E9-8CCA7EC7E8CA}"/>
              </a:ext>
            </a:extLst>
          </p:cNvPr>
          <p:cNvSpPr txBox="1"/>
          <p:nvPr/>
        </p:nvSpPr>
        <p:spPr>
          <a:xfrm>
            <a:off x="264420" y="4947631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</a:t>
            </a:r>
            <a:r>
              <a:rPr lang="en-US" sz="2400" dirty="0">
                <a:solidFill>
                  <a:schemeClr val="accent6"/>
                </a:solidFill>
              </a:rPr>
              <a:t>A*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E321CD4B-D14B-4BF7-B996-F0CD4BF765AF}"/>
              </a:ext>
            </a:extLst>
          </p:cNvPr>
          <p:cNvSpPr txBox="1"/>
          <p:nvPr/>
        </p:nvSpPr>
        <p:spPr>
          <a:xfrm>
            <a:off x="264420" y="5318299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12EBA46C-D499-41EE-9001-DD9BDCC73FC3}"/>
              </a:ext>
            </a:extLst>
          </p:cNvPr>
          <p:cNvSpPr txBox="1"/>
          <p:nvPr/>
        </p:nvSpPr>
        <p:spPr>
          <a:xfrm>
            <a:off x="264420" y="2723623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</a:t>
            </a:r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66B5A92D-611B-4FBF-9CF6-C8510BCF0716}"/>
              </a:ext>
            </a:extLst>
          </p:cNvPr>
          <p:cNvSpPr txBox="1"/>
          <p:nvPr/>
        </p:nvSpPr>
        <p:spPr>
          <a:xfrm>
            <a:off x="264420" y="3094291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</a:t>
            </a:r>
            <a:r>
              <a:rPr lang="en-US" sz="2400" dirty="0">
                <a:solidFill>
                  <a:schemeClr val="accent6"/>
                </a:solidFill>
              </a:rPr>
              <a:t>A*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40D698CE-58D6-49D4-B2BD-63E468CA6C6D}"/>
              </a:ext>
            </a:extLst>
          </p:cNvPr>
          <p:cNvSpPr txBox="1"/>
          <p:nvPr/>
        </p:nvSpPr>
        <p:spPr>
          <a:xfrm>
            <a:off x="264420" y="3464959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</a:t>
            </a:r>
            <a:r>
              <a:rPr lang="en-US" sz="2400" dirty="0">
                <a:solidFill>
                  <a:schemeClr val="accent6"/>
                </a:solidFill>
              </a:rPr>
              <a:t>A*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6E2ADFDA-5522-4E96-8344-8A35F9DFE37E}"/>
              </a:ext>
            </a:extLst>
          </p:cNvPr>
          <p:cNvSpPr txBox="1"/>
          <p:nvPr/>
        </p:nvSpPr>
        <p:spPr>
          <a:xfrm>
            <a:off x="264420" y="3835627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</a:t>
            </a:r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D77B8EF5-F5F3-4BBA-9C63-D1511BA9CCE0}"/>
              </a:ext>
            </a:extLst>
          </p:cNvPr>
          <p:cNvSpPr txBox="1"/>
          <p:nvPr/>
        </p:nvSpPr>
        <p:spPr>
          <a:xfrm>
            <a:off x="264420" y="4206295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7103BD66-7CB3-4220-A9F5-2FC91FF475C2}"/>
              </a:ext>
            </a:extLst>
          </p:cNvPr>
          <p:cNvSpPr txBox="1"/>
          <p:nvPr/>
        </p:nvSpPr>
        <p:spPr>
          <a:xfrm>
            <a:off x="264420" y="4576963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</a:t>
            </a:r>
            <a:r>
              <a:rPr lang="en-US" sz="2400" dirty="0">
                <a:solidFill>
                  <a:schemeClr val="accent1"/>
                </a:solidFill>
              </a:rPr>
              <a:t>C*</a:t>
            </a: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D073DE10-0C5E-44D2-AA48-294A905CC18A}"/>
              </a:ext>
            </a:extLst>
          </p:cNvPr>
          <p:cNvSpPr txBox="1"/>
          <p:nvPr/>
        </p:nvSpPr>
        <p:spPr>
          <a:xfrm>
            <a:off x="264420" y="1611619"/>
            <a:ext cx="2449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GACTGAAGCT</a:t>
            </a:r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32F0BD91-CCF5-43AA-8F49-28A1D8DF5235}"/>
              </a:ext>
            </a:extLst>
          </p:cNvPr>
          <p:cNvSpPr txBox="1"/>
          <p:nvPr/>
        </p:nvSpPr>
        <p:spPr>
          <a:xfrm>
            <a:off x="264420" y="1982287"/>
            <a:ext cx="2212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1196194A-FC4A-40E2-A479-909BEBA83647}"/>
              </a:ext>
            </a:extLst>
          </p:cNvPr>
          <p:cNvSpPr txBox="1"/>
          <p:nvPr/>
        </p:nvSpPr>
        <p:spPr>
          <a:xfrm>
            <a:off x="264420" y="2352955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</a:t>
            </a:r>
            <a:r>
              <a:rPr lang="en-US" sz="2400" dirty="0">
                <a:solidFill>
                  <a:schemeClr val="accent1"/>
                </a:solidFill>
              </a:rPr>
              <a:t>C*</a:t>
            </a:r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50548EFE-0F3E-445F-AEF7-0B99601F33C9}"/>
              </a:ext>
            </a:extLst>
          </p:cNvPr>
          <p:cNvSpPr txBox="1"/>
          <p:nvPr/>
        </p:nvSpPr>
        <p:spPr>
          <a:xfrm>
            <a:off x="264420" y="870283"/>
            <a:ext cx="256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GACTGAAGCTGT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59F34C40-BE28-4AA5-B9F5-9B979A546A21}"/>
              </a:ext>
            </a:extLst>
          </p:cNvPr>
          <p:cNvSpPr txBox="1"/>
          <p:nvPr/>
        </p:nvSpPr>
        <p:spPr>
          <a:xfrm>
            <a:off x="264420" y="1240951"/>
            <a:ext cx="2449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GACTGAAGCTG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C739701-8E2E-467B-B157-CDD5C4AA4F12}"/>
              </a:ext>
            </a:extLst>
          </p:cNvPr>
          <p:cNvCxnSpPr>
            <a:cxnSpLocks/>
          </p:cNvCxnSpPr>
          <p:nvPr/>
        </p:nvCxnSpPr>
        <p:spPr>
          <a:xfrm>
            <a:off x="2403778" y="3170895"/>
            <a:ext cx="1208661" cy="14393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F8FD2E5-4764-4BE4-B7DA-78F8DF6E88C6}"/>
              </a:ext>
            </a:extLst>
          </p:cNvPr>
          <p:cNvSpPr/>
          <p:nvPr/>
        </p:nvSpPr>
        <p:spPr>
          <a:xfrm>
            <a:off x="3612439" y="4539604"/>
            <a:ext cx="2275840" cy="1043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8C749B6-A3F3-44F0-8DFD-BB9AE3997C4B}"/>
              </a:ext>
            </a:extLst>
          </p:cNvPr>
          <p:cNvCxnSpPr>
            <a:cxnSpLocks/>
          </p:cNvCxnSpPr>
          <p:nvPr/>
        </p:nvCxnSpPr>
        <p:spPr>
          <a:xfrm flipV="1">
            <a:off x="1966549" y="5840676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94DEAC3-821B-48F2-8665-501442103384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B0C689-4D64-4B2B-8CB4-4BBF8C6ABD1B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377004-D4FC-490D-A23A-00BD0C713B58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0B6B5F-D208-4C29-8830-A6990AC962B2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633D779-4E12-467A-81EB-3B6E7A3D739B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FD75B1C-F296-420D-9484-9EF166734DFF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8FD77B2-DA2A-4182-8E2E-C93BC59213DD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7DB4A5-7F8E-49F0-B435-E82DBBFA81A7}"/>
              </a:ext>
            </a:extLst>
          </p:cNvPr>
          <p:cNvSpPr txBox="1"/>
          <p:nvPr/>
        </p:nvSpPr>
        <p:spPr>
          <a:xfrm>
            <a:off x="5801033" y="5278750"/>
            <a:ext cx="61953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https://www.sigmaaldrich.com/technical-documents/articles/biology/sanger-sequencing.html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762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D42F3DCC-FD0B-4CB4-8793-2D7F3D8D86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734956"/>
              </p:ext>
            </p:extLst>
          </p:nvPr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2A942C93-5EF4-4CD2-A570-66E7A5F9F392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Sanger sequencing (Chain termination method)</a:t>
            </a:r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6D5D714A-129D-4E22-A3E9-8CCA7EC7E8CA}"/>
              </a:ext>
            </a:extLst>
          </p:cNvPr>
          <p:cNvSpPr txBox="1"/>
          <p:nvPr/>
        </p:nvSpPr>
        <p:spPr>
          <a:xfrm>
            <a:off x="264420" y="4947631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</a:t>
            </a:r>
            <a:r>
              <a:rPr lang="en-US" sz="2400" dirty="0">
                <a:solidFill>
                  <a:schemeClr val="accent6"/>
                </a:solidFill>
              </a:rPr>
              <a:t>A*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E321CD4B-D14B-4BF7-B996-F0CD4BF765AF}"/>
              </a:ext>
            </a:extLst>
          </p:cNvPr>
          <p:cNvSpPr txBox="1"/>
          <p:nvPr/>
        </p:nvSpPr>
        <p:spPr>
          <a:xfrm>
            <a:off x="264420" y="5318299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12EBA46C-D499-41EE-9001-DD9BDCC73FC3}"/>
              </a:ext>
            </a:extLst>
          </p:cNvPr>
          <p:cNvSpPr txBox="1"/>
          <p:nvPr/>
        </p:nvSpPr>
        <p:spPr>
          <a:xfrm>
            <a:off x="264420" y="2723623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</a:t>
            </a:r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66B5A92D-611B-4FBF-9CF6-C8510BCF0716}"/>
              </a:ext>
            </a:extLst>
          </p:cNvPr>
          <p:cNvSpPr txBox="1"/>
          <p:nvPr/>
        </p:nvSpPr>
        <p:spPr>
          <a:xfrm>
            <a:off x="264420" y="3094291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</a:t>
            </a:r>
            <a:r>
              <a:rPr lang="en-US" sz="2400" dirty="0">
                <a:solidFill>
                  <a:schemeClr val="accent6"/>
                </a:solidFill>
              </a:rPr>
              <a:t>A*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40D698CE-58D6-49D4-B2BD-63E468CA6C6D}"/>
              </a:ext>
            </a:extLst>
          </p:cNvPr>
          <p:cNvSpPr txBox="1"/>
          <p:nvPr/>
        </p:nvSpPr>
        <p:spPr>
          <a:xfrm>
            <a:off x="264420" y="3464959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</a:t>
            </a:r>
            <a:r>
              <a:rPr lang="en-US" sz="2400" dirty="0">
                <a:solidFill>
                  <a:schemeClr val="accent6"/>
                </a:solidFill>
              </a:rPr>
              <a:t>A*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6E2ADFDA-5522-4E96-8344-8A35F9DFE37E}"/>
              </a:ext>
            </a:extLst>
          </p:cNvPr>
          <p:cNvSpPr txBox="1"/>
          <p:nvPr/>
        </p:nvSpPr>
        <p:spPr>
          <a:xfrm>
            <a:off x="264420" y="3835627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</a:t>
            </a:r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D77B8EF5-F5F3-4BBA-9C63-D1511BA9CCE0}"/>
              </a:ext>
            </a:extLst>
          </p:cNvPr>
          <p:cNvSpPr txBox="1"/>
          <p:nvPr/>
        </p:nvSpPr>
        <p:spPr>
          <a:xfrm>
            <a:off x="264420" y="4206295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7103BD66-7CB3-4220-A9F5-2FC91FF475C2}"/>
              </a:ext>
            </a:extLst>
          </p:cNvPr>
          <p:cNvSpPr txBox="1"/>
          <p:nvPr/>
        </p:nvSpPr>
        <p:spPr>
          <a:xfrm>
            <a:off x="264420" y="4576963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</a:t>
            </a:r>
            <a:r>
              <a:rPr lang="en-US" sz="2400" dirty="0">
                <a:solidFill>
                  <a:schemeClr val="accent1"/>
                </a:solidFill>
              </a:rPr>
              <a:t>C*</a:t>
            </a: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D073DE10-0C5E-44D2-AA48-294A905CC18A}"/>
              </a:ext>
            </a:extLst>
          </p:cNvPr>
          <p:cNvSpPr txBox="1"/>
          <p:nvPr/>
        </p:nvSpPr>
        <p:spPr>
          <a:xfrm>
            <a:off x="264420" y="1611619"/>
            <a:ext cx="2449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GACTGAAGCT</a:t>
            </a:r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32F0BD91-CCF5-43AA-8F49-28A1D8DF5235}"/>
              </a:ext>
            </a:extLst>
          </p:cNvPr>
          <p:cNvSpPr txBox="1"/>
          <p:nvPr/>
        </p:nvSpPr>
        <p:spPr>
          <a:xfrm>
            <a:off x="264420" y="1982287"/>
            <a:ext cx="2212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1196194A-FC4A-40E2-A479-909BEBA83647}"/>
              </a:ext>
            </a:extLst>
          </p:cNvPr>
          <p:cNvSpPr txBox="1"/>
          <p:nvPr/>
        </p:nvSpPr>
        <p:spPr>
          <a:xfrm>
            <a:off x="264420" y="2352955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</a:t>
            </a:r>
            <a:r>
              <a:rPr lang="en-US" sz="2400" dirty="0">
                <a:solidFill>
                  <a:schemeClr val="accent1"/>
                </a:solidFill>
              </a:rPr>
              <a:t>C*</a:t>
            </a:r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50548EFE-0F3E-445F-AEF7-0B99601F33C9}"/>
              </a:ext>
            </a:extLst>
          </p:cNvPr>
          <p:cNvSpPr txBox="1"/>
          <p:nvPr/>
        </p:nvSpPr>
        <p:spPr>
          <a:xfrm>
            <a:off x="264420" y="870283"/>
            <a:ext cx="256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GACTGAAGCTGT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59F34C40-BE28-4AA5-B9F5-9B979A546A21}"/>
              </a:ext>
            </a:extLst>
          </p:cNvPr>
          <p:cNvSpPr txBox="1"/>
          <p:nvPr/>
        </p:nvSpPr>
        <p:spPr>
          <a:xfrm>
            <a:off x="264420" y="1240951"/>
            <a:ext cx="2449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GACTGAAGCTG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C3759C-4C1A-425A-B4EA-F9F4AAA53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04" y="931287"/>
            <a:ext cx="3566455" cy="4689228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A27425C-FA52-4920-92AC-E52FD3E104A8}"/>
              </a:ext>
            </a:extLst>
          </p:cNvPr>
          <p:cNvCxnSpPr>
            <a:cxnSpLocks/>
          </p:cNvCxnSpPr>
          <p:nvPr/>
        </p:nvCxnSpPr>
        <p:spPr>
          <a:xfrm flipV="1">
            <a:off x="1966549" y="5840676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B4EF730-60F7-4910-941F-C9CEAD344D92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79B9B95-20C9-4739-8B08-2C6C2E3306EC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682B463-67B3-462D-ACDB-7382D84AE379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1DCF75E-BA36-4AAF-8228-425AC947BF88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52E1E8-3648-44C1-91BE-17FAC14A08E0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2232030-DC08-4A3C-8ED1-702F8BE813F4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760A52C-6346-41F3-A4F3-045CB3A5DCA4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C739701-8E2E-467B-B157-CDD5C4AA4F12}"/>
              </a:ext>
            </a:extLst>
          </p:cNvPr>
          <p:cNvCxnSpPr>
            <a:cxnSpLocks/>
          </p:cNvCxnSpPr>
          <p:nvPr/>
        </p:nvCxnSpPr>
        <p:spPr>
          <a:xfrm>
            <a:off x="2403778" y="3170895"/>
            <a:ext cx="1208661" cy="14393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1E10FDF-D4C9-4567-8579-2624BA5B7239}"/>
              </a:ext>
            </a:extLst>
          </p:cNvPr>
          <p:cNvSpPr txBox="1"/>
          <p:nvPr/>
        </p:nvSpPr>
        <p:spPr>
          <a:xfrm>
            <a:off x="5801033" y="5278750"/>
            <a:ext cx="61953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https://www.sigmaaldrich.com/technical-documents/articles/biology/sanger-sequencing.html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583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4E68B433-4190-4926-9737-971DEF6CCA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734956"/>
              </p:ext>
            </p:extLst>
          </p:nvPr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34" name="Rectangle 33">
            <a:extLst>
              <a:ext uri="{FF2B5EF4-FFF2-40B4-BE49-F238E27FC236}">
                <a16:creationId xmlns:a16="http://schemas.microsoft.com/office/drawing/2014/main" id="{7788D94A-83EC-4CB3-9CBB-B476DDC8B4DC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B67E733-8ACE-4C9F-BD57-031A5B557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04" y="931287"/>
            <a:ext cx="3566455" cy="4689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Sanger sequencing (Chain termination method)</a:t>
            </a:r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6D5D714A-129D-4E22-A3E9-8CCA7EC7E8CA}"/>
              </a:ext>
            </a:extLst>
          </p:cNvPr>
          <p:cNvSpPr txBox="1"/>
          <p:nvPr/>
        </p:nvSpPr>
        <p:spPr>
          <a:xfrm>
            <a:off x="264420" y="4947631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</a:t>
            </a:r>
            <a:r>
              <a:rPr lang="en-US" sz="2400" dirty="0">
                <a:solidFill>
                  <a:schemeClr val="accent6"/>
                </a:solidFill>
              </a:rPr>
              <a:t>A*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E321CD4B-D14B-4BF7-B996-F0CD4BF765AF}"/>
              </a:ext>
            </a:extLst>
          </p:cNvPr>
          <p:cNvSpPr txBox="1"/>
          <p:nvPr/>
        </p:nvSpPr>
        <p:spPr>
          <a:xfrm>
            <a:off x="264420" y="5318299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12EBA46C-D499-41EE-9001-DD9BDCC73FC3}"/>
              </a:ext>
            </a:extLst>
          </p:cNvPr>
          <p:cNvSpPr txBox="1"/>
          <p:nvPr/>
        </p:nvSpPr>
        <p:spPr>
          <a:xfrm>
            <a:off x="264420" y="2723623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</a:t>
            </a:r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66B5A92D-611B-4FBF-9CF6-C8510BCF0716}"/>
              </a:ext>
            </a:extLst>
          </p:cNvPr>
          <p:cNvSpPr txBox="1"/>
          <p:nvPr/>
        </p:nvSpPr>
        <p:spPr>
          <a:xfrm>
            <a:off x="264420" y="3094291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</a:t>
            </a:r>
            <a:r>
              <a:rPr lang="en-US" sz="2400" dirty="0">
                <a:solidFill>
                  <a:schemeClr val="accent6"/>
                </a:solidFill>
              </a:rPr>
              <a:t>A*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40D698CE-58D6-49D4-B2BD-63E468CA6C6D}"/>
              </a:ext>
            </a:extLst>
          </p:cNvPr>
          <p:cNvSpPr txBox="1"/>
          <p:nvPr/>
        </p:nvSpPr>
        <p:spPr>
          <a:xfrm>
            <a:off x="264420" y="3464959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</a:t>
            </a:r>
            <a:r>
              <a:rPr lang="en-US" sz="2400" dirty="0">
                <a:solidFill>
                  <a:schemeClr val="accent6"/>
                </a:solidFill>
              </a:rPr>
              <a:t>A*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6E2ADFDA-5522-4E96-8344-8A35F9DFE37E}"/>
              </a:ext>
            </a:extLst>
          </p:cNvPr>
          <p:cNvSpPr txBox="1"/>
          <p:nvPr/>
        </p:nvSpPr>
        <p:spPr>
          <a:xfrm>
            <a:off x="264420" y="3835627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</a:t>
            </a:r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D77B8EF5-F5F3-4BBA-9C63-D1511BA9CCE0}"/>
              </a:ext>
            </a:extLst>
          </p:cNvPr>
          <p:cNvSpPr txBox="1"/>
          <p:nvPr/>
        </p:nvSpPr>
        <p:spPr>
          <a:xfrm>
            <a:off x="264420" y="4206295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7103BD66-7CB3-4220-A9F5-2FC91FF475C2}"/>
              </a:ext>
            </a:extLst>
          </p:cNvPr>
          <p:cNvSpPr txBox="1"/>
          <p:nvPr/>
        </p:nvSpPr>
        <p:spPr>
          <a:xfrm>
            <a:off x="264420" y="4576963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</a:t>
            </a:r>
            <a:r>
              <a:rPr lang="en-US" sz="2400" dirty="0">
                <a:solidFill>
                  <a:schemeClr val="accent1"/>
                </a:solidFill>
              </a:rPr>
              <a:t>C*</a:t>
            </a: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D073DE10-0C5E-44D2-AA48-294A905CC18A}"/>
              </a:ext>
            </a:extLst>
          </p:cNvPr>
          <p:cNvSpPr txBox="1"/>
          <p:nvPr/>
        </p:nvSpPr>
        <p:spPr>
          <a:xfrm>
            <a:off x="264420" y="1611619"/>
            <a:ext cx="2449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GACTGAAGCT</a:t>
            </a:r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32F0BD91-CCF5-43AA-8F49-28A1D8DF5235}"/>
              </a:ext>
            </a:extLst>
          </p:cNvPr>
          <p:cNvSpPr txBox="1"/>
          <p:nvPr/>
        </p:nvSpPr>
        <p:spPr>
          <a:xfrm>
            <a:off x="264420" y="1982287"/>
            <a:ext cx="2212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1196194A-FC4A-40E2-A479-909BEBA83647}"/>
              </a:ext>
            </a:extLst>
          </p:cNvPr>
          <p:cNvSpPr txBox="1"/>
          <p:nvPr/>
        </p:nvSpPr>
        <p:spPr>
          <a:xfrm>
            <a:off x="264420" y="2352955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</a:t>
            </a:r>
            <a:r>
              <a:rPr lang="en-US" sz="2400" dirty="0">
                <a:solidFill>
                  <a:schemeClr val="accent1"/>
                </a:solidFill>
              </a:rPr>
              <a:t>C*</a:t>
            </a:r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50548EFE-0F3E-445F-AEF7-0B99601F33C9}"/>
              </a:ext>
            </a:extLst>
          </p:cNvPr>
          <p:cNvSpPr txBox="1"/>
          <p:nvPr/>
        </p:nvSpPr>
        <p:spPr>
          <a:xfrm>
            <a:off x="264420" y="870283"/>
            <a:ext cx="256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GACTGAAGCTGT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59F34C40-BE28-4AA5-B9F5-9B979A546A21}"/>
              </a:ext>
            </a:extLst>
          </p:cNvPr>
          <p:cNvSpPr txBox="1"/>
          <p:nvPr/>
        </p:nvSpPr>
        <p:spPr>
          <a:xfrm>
            <a:off x="264420" y="1240951"/>
            <a:ext cx="2449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GACTGAAGCTG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C739701-8E2E-467B-B157-CDD5C4AA4F12}"/>
              </a:ext>
            </a:extLst>
          </p:cNvPr>
          <p:cNvCxnSpPr>
            <a:cxnSpLocks/>
          </p:cNvCxnSpPr>
          <p:nvPr/>
        </p:nvCxnSpPr>
        <p:spPr>
          <a:xfrm>
            <a:off x="2403778" y="3170895"/>
            <a:ext cx="1208661" cy="14393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DF069CF-0C0F-4D71-BAAD-0927F56E8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1199" y="990892"/>
            <a:ext cx="4737149" cy="4869842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2C8A173-AEAE-4C49-B8E4-63E5BB08E634}"/>
              </a:ext>
            </a:extLst>
          </p:cNvPr>
          <p:cNvCxnSpPr>
            <a:cxnSpLocks/>
          </p:cNvCxnSpPr>
          <p:nvPr/>
        </p:nvCxnSpPr>
        <p:spPr>
          <a:xfrm flipV="1">
            <a:off x="1966549" y="5840676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4D39118-316E-4A25-AFBC-1C95A98ECB74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9AC4EA-F33F-481F-9686-5DE045DD49AA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B64401-D1BC-482B-8400-1C56A930358E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24D592-57FD-43F5-8C81-55F99B93A041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1864CEA-E2EE-40C3-BB91-2F395D028715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8956B45-83DA-4BED-A62A-38AA814C8E44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CC9A8EA-D0F0-48DA-A2AD-4137A5462AFA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6443AA-3556-46D9-9786-201C537D993C}"/>
              </a:ext>
            </a:extLst>
          </p:cNvPr>
          <p:cNvSpPr txBox="1"/>
          <p:nvPr/>
        </p:nvSpPr>
        <p:spPr>
          <a:xfrm>
            <a:off x="5763002" y="5720970"/>
            <a:ext cx="61953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https://www.sigmaaldrich.com/technical-documents/articles/biology/sanger-sequencing.html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239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DDE2F4-162A-4B27-B819-6781FC905E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054F63-690B-43E9-8C83-425FE8AEB57F}"/>
              </a:ext>
            </a:extLst>
          </p:cNvPr>
          <p:cNvSpPr txBox="1"/>
          <p:nvPr/>
        </p:nvSpPr>
        <p:spPr>
          <a:xfrm>
            <a:off x="0" y="2644170"/>
            <a:ext cx="12192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What is a </a:t>
            </a:r>
            <a:r>
              <a:rPr lang="en-US" sz="4800" b="1" dirty="0"/>
              <a:t>genome assembly</a:t>
            </a:r>
            <a:r>
              <a:rPr lang="en-US" sz="4800" dirty="0"/>
              <a:t>?</a:t>
            </a:r>
            <a:endParaRPr lang="en-US" sz="48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249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4E68B433-4190-4926-9737-971DEF6CCAE5}"/>
              </a:ext>
            </a:extLst>
          </p:cNvPr>
          <p:cNvGraphicFramePr>
            <a:graphicFrameLocks noGrp="1"/>
          </p:cNvGraphicFramePr>
          <p:nvPr/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34" name="Rectangle 33">
            <a:extLst>
              <a:ext uri="{FF2B5EF4-FFF2-40B4-BE49-F238E27FC236}">
                <a16:creationId xmlns:a16="http://schemas.microsoft.com/office/drawing/2014/main" id="{7788D94A-83EC-4CB3-9CBB-B476DDC8B4DC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B67E733-8ACE-4C9F-BD57-031A5B557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04" y="931287"/>
            <a:ext cx="3566455" cy="4689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Sanger sequencing (Chain termination method)</a:t>
            </a:r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6D5D714A-129D-4E22-A3E9-8CCA7EC7E8CA}"/>
              </a:ext>
            </a:extLst>
          </p:cNvPr>
          <p:cNvSpPr txBox="1"/>
          <p:nvPr/>
        </p:nvSpPr>
        <p:spPr>
          <a:xfrm>
            <a:off x="264420" y="4947631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</a:t>
            </a:r>
            <a:r>
              <a:rPr lang="en-US" sz="2400" dirty="0">
                <a:solidFill>
                  <a:schemeClr val="accent6"/>
                </a:solidFill>
              </a:rPr>
              <a:t>A*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E321CD4B-D14B-4BF7-B996-F0CD4BF765AF}"/>
              </a:ext>
            </a:extLst>
          </p:cNvPr>
          <p:cNvSpPr txBox="1"/>
          <p:nvPr/>
        </p:nvSpPr>
        <p:spPr>
          <a:xfrm>
            <a:off x="264420" y="5318299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12EBA46C-D499-41EE-9001-DD9BDCC73FC3}"/>
              </a:ext>
            </a:extLst>
          </p:cNvPr>
          <p:cNvSpPr txBox="1"/>
          <p:nvPr/>
        </p:nvSpPr>
        <p:spPr>
          <a:xfrm>
            <a:off x="264420" y="2723623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</a:t>
            </a:r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66B5A92D-611B-4FBF-9CF6-C8510BCF0716}"/>
              </a:ext>
            </a:extLst>
          </p:cNvPr>
          <p:cNvSpPr txBox="1"/>
          <p:nvPr/>
        </p:nvSpPr>
        <p:spPr>
          <a:xfrm>
            <a:off x="264420" y="3094291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</a:t>
            </a:r>
            <a:r>
              <a:rPr lang="en-US" sz="2400" dirty="0">
                <a:solidFill>
                  <a:schemeClr val="accent6"/>
                </a:solidFill>
              </a:rPr>
              <a:t>A*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40D698CE-58D6-49D4-B2BD-63E468CA6C6D}"/>
              </a:ext>
            </a:extLst>
          </p:cNvPr>
          <p:cNvSpPr txBox="1"/>
          <p:nvPr/>
        </p:nvSpPr>
        <p:spPr>
          <a:xfrm>
            <a:off x="264420" y="3464959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</a:t>
            </a:r>
            <a:r>
              <a:rPr lang="en-US" sz="2400" dirty="0">
                <a:solidFill>
                  <a:schemeClr val="accent6"/>
                </a:solidFill>
              </a:rPr>
              <a:t>A*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6E2ADFDA-5522-4E96-8344-8A35F9DFE37E}"/>
              </a:ext>
            </a:extLst>
          </p:cNvPr>
          <p:cNvSpPr txBox="1"/>
          <p:nvPr/>
        </p:nvSpPr>
        <p:spPr>
          <a:xfrm>
            <a:off x="264420" y="3835627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</a:t>
            </a:r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D77B8EF5-F5F3-4BBA-9C63-D1511BA9CCE0}"/>
              </a:ext>
            </a:extLst>
          </p:cNvPr>
          <p:cNvSpPr txBox="1"/>
          <p:nvPr/>
        </p:nvSpPr>
        <p:spPr>
          <a:xfrm>
            <a:off x="264420" y="4206295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7103BD66-7CB3-4220-A9F5-2FC91FF475C2}"/>
              </a:ext>
            </a:extLst>
          </p:cNvPr>
          <p:cNvSpPr txBox="1"/>
          <p:nvPr/>
        </p:nvSpPr>
        <p:spPr>
          <a:xfrm>
            <a:off x="264420" y="4576963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</a:t>
            </a:r>
            <a:r>
              <a:rPr lang="en-US" sz="2400" dirty="0">
                <a:solidFill>
                  <a:schemeClr val="accent1"/>
                </a:solidFill>
              </a:rPr>
              <a:t>C*</a:t>
            </a: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D073DE10-0C5E-44D2-AA48-294A905CC18A}"/>
              </a:ext>
            </a:extLst>
          </p:cNvPr>
          <p:cNvSpPr txBox="1"/>
          <p:nvPr/>
        </p:nvSpPr>
        <p:spPr>
          <a:xfrm>
            <a:off x="264420" y="1611619"/>
            <a:ext cx="2449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GACTGAAGCT</a:t>
            </a:r>
            <a:r>
              <a:rPr lang="en-US" sz="2400" dirty="0">
                <a:solidFill>
                  <a:schemeClr val="accent4"/>
                </a:solidFill>
              </a:rPr>
              <a:t>G*</a:t>
            </a:r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32F0BD91-CCF5-43AA-8F49-28A1D8DF5235}"/>
              </a:ext>
            </a:extLst>
          </p:cNvPr>
          <p:cNvSpPr txBox="1"/>
          <p:nvPr/>
        </p:nvSpPr>
        <p:spPr>
          <a:xfrm>
            <a:off x="264420" y="1982287"/>
            <a:ext cx="2212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1196194A-FC4A-40E2-A479-909BEBA83647}"/>
              </a:ext>
            </a:extLst>
          </p:cNvPr>
          <p:cNvSpPr txBox="1"/>
          <p:nvPr/>
        </p:nvSpPr>
        <p:spPr>
          <a:xfrm>
            <a:off x="264420" y="2352955"/>
            <a:ext cx="20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</a:t>
            </a:r>
            <a:r>
              <a:rPr lang="en-US" sz="2400" dirty="0">
                <a:solidFill>
                  <a:schemeClr val="accent1"/>
                </a:solidFill>
              </a:rPr>
              <a:t>C*</a:t>
            </a:r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50548EFE-0F3E-445F-AEF7-0B99601F33C9}"/>
              </a:ext>
            </a:extLst>
          </p:cNvPr>
          <p:cNvSpPr txBox="1"/>
          <p:nvPr/>
        </p:nvSpPr>
        <p:spPr>
          <a:xfrm>
            <a:off x="264420" y="870283"/>
            <a:ext cx="256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GACTGAAGCTGT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59F34C40-BE28-4AA5-B9F5-9B979A546A21}"/>
              </a:ext>
            </a:extLst>
          </p:cNvPr>
          <p:cNvSpPr txBox="1"/>
          <p:nvPr/>
        </p:nvSpPr>
        <p:spPr>
          <a:xfrm>
            <a:off x="264420" y="1240951"/>
            <a:ext cx="2449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GACTGAAGCTG</a:t>
            </a:r>
            <a:r>
              <a:rPr lang="en-US" sz="2400" dirty="0">
                <a:solidFill>
                  <a:srgbClr val="C00000"/>
                </a:solidFill>
              </a:rPr>
              <a:t>T*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C739701-8E2E-467B-B157-CDD5C4AA4F12}"/>
              </a:ext>
            </a:extLst>
          </p:cNvPr>
          <p:cNvCxnSpPr>
            <a:cxnSpLocks/>
          </p:cNvCxnSpPr>
          <p:nvPr/>
        </p:nvCxnSpPr>
        <p:spPr>
          <a:xfrm>
            <a:off x="2403778" y="3170895"/>
            <a:ext cx="1208661" cy="14393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DF069CF-0C0F-4D71-BAAD-0927F56E8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1199" y="990892"/>
            <a:ext cx="4737149" cy="4869842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2C8A173-AEAE-4C49-B8E4-63E5BB08E634}"/>
              </a:ext>
            </a:extLst>
          </p:cNvPr>
          <p:cNvCxnSpPr>
            <a:cxnSpLocks/>
          </p:cNvCxnSpPr>
          <p:nvPr/>
        </p:nvCxnSpPr>
        <p:spPr>
          <a:xfrm flipV="1">
            <a:off x="1966549" y="5840676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4D39118-316E-4A25-AFBC-1C95A98ECB74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9AC4EA-F33F-481F-9686-5DE045DD49AA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B64401-D1BC-482B-8400-1C56A930358E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24D592-57FD-43F5-8C81-55F99B93A041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1864CEA-E2EE-40C3-BB91-2F395D028715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8956B45-83DA-4BED-A62A-38AA814C8E44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CC9A8EA-D0F0-48DA-A2AD-4137A5462AFA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6443AA-3556-46D9-9786-201C537D993C}"/>
              </a:ext>
            </a:extLst>
          </p:cNvPr>
          <p:cNvSpPr txBox="1"/>
          <p:nvPr/>
        </p:nvSpPr>
        <p:spPr>
          <a:xfrm>
            <a:off x="5763002" y="5720970"/>
            <a:ext cx="61953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https://www.sigmaaldrich.com/technical-documents/articles/biology/sanger-sequencing.html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596D17-52BF-4A5C-849D-05837955FF63}"/>
              </a:ext>
            </a:extLst>
          </p:cNvPr>
          <p:cNvSpPr/>
          <p:nvPr/>
        </p:nvSpPr>
        <p:spPr>
          <a:xfrm>
            <a:off x="-22600" y="6689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38D625-0669-4498-82BD-A9637094D26A}"/>
              </a:ext>
            </a:extLst>
          </p:cNvPr>
          <p:cNvSpPr txBox="1"/>
          <p:nvPr/>
        </p:nvSpPr>
        <p:spPr>
          <a:xfrm>
            <a:off x="0" y="1950720"/>
            <a:ext cx="12192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Sequencing by synthesis</a:t>
            </a:r>
          </a:p>
          <a:p>
            <a:pPr algn="ctr"/>
            <a:r>
              <a:rPr lang="en-US" sz="3200" dirty="0"/>
              <a:t>Methods that use DNA polymerase to create a complementary DNA strand based on a template and measure some signal as bases are added</a:t>
            </a:r>
          </a:p>
        </p:txBody>
      </p:sp>
    </p:spTree>
    <p:extLst>
      <p:ext uri="{BB962C8B-B14F-4D97-AF65-F5344CB8AC3E}">
        <p14:creationId xmlns:p14="http://schemas.microsoft.com/office/powerpoint/2010/main" val="1164562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Sanger sequencing (Chain termination method)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BB9F919-F281-4190-BA3C-FAB8455B7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49" y="1485044"/>
            <a:ext cx="6715552" cy="314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88AFEF-89B8-4E0C-9734-082E6F15FCB9}"/>
              </a:ext>
            </a:extLst>
          </p:cNvPr>
          <p:cNvSpPr txBox="1"/>
          <p:nvPr/>
        </p:nvSpPr>
        <p:spPr>
          <a:xfrm>
            <a:off x="7101841" y="2185823"/>
            <a:ext cx="50901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Read length ~800bp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Very low error rate (as low as 0.001%)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Very slow (low throughput)</a:t>
            </a: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193616F0-F205-4379-A6AD-418DB24DA1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734956"/>
              </p:ext>
            </p:extLst>
          </p:nvPr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50" name="Rectangle 49">
            <a:extLst>
              <a:ext uri="{FF2B5EF4-FFF2-40B4-BE49-F238E27FC236}">
                <a16:creationId xmlns:a16="http://schemas.microsoft.com/office/drawing/2014/main" id="{25C23CCE-2841-4AD3-B7BF-43E4842299DD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6C780CD-216F-4C62-BA96-063A1F5E64F0}"/>
              </a:ext>
            </a:extLst>
          </p:cNvPr>
          <p:cNvCxnSpPr>
            <a:cxnSpLocks/>
          </p:cNvCxnSpPr>
          <p:nvPr/>
        </p:nvCxnSpPr>
        <p:spPr>
          <a:xfrm flipV="1">
            <a:off x="1966549" y="5840676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8274AE5F-DEE2-46C5-930D-35BBF01917A1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9CFC002-0188-4A6A-B784-B3158555E1C9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45B2992-CD15-4EC0-8F55-C83672F39244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5CF2DD4-7E5A-46AA-A7B3-F5F379CF0FDF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AB39471-D23E-4A76-8E2C-DB4198683DBE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0A94D58-49FA-4B42-ADD7-8C6396CD3675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C8B2810-C646-482E-9ADD-F8E6BB590839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</p:spTree>
    <p:extLst>
      <p:ext uri="{BB962C8B-B14F-4D97-AF65-F5344CB8AC3E}">
        <p14:creationId xmlns:p14="http://schemas.microsoft.com/office/powerpoint/2010/main" val="25059660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EF627-C200-4C38-BA5A-2807F6649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9" y="266878"/>
            <a:ext cx="11526794" cy="804648"/>
          </a:xfrm>
        </p:spPr>
        <p:txBody>
          <a:bodyPr>
            <a:normAutofit fontScale="90000"/>
          </a:bodyPr>
          <a:lstStyle/>
          <a:p>
            <a:r>
              <a:rPr lang="en-US" dirty="0"/>
              <a:t>The “shotgun” method improves throughput of Sanger sequencing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525C61A5-8C5D-4F1A-B80E-AC3F369B5E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536628"/>
              </p:ext>
            </p:extLst>
          </p:nvPr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A616F548-0395-4A57-A687-6620228F3718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8B87E61-B77A-4B2D-A356-BFC0CBD0ECFF}"/>
              </a:ext>
            </a:extLst>
          </p:cNvPr>
          <p:cNvCxnSpPr>
            <a:cxnSpLocks/>
          </p:cNvCxnSpPr>
          <p:nvPr/>
        </p:nvCxnSpPr>
        <p:spPr>
          <a:xfrm flipV="1">
            <a:off x="1966549" y="5840676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3BD3ED4-24C3-4065-827B-7850EA85AA05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FAFDD2-FA67-4A8C-8822-AB1EDB882DF2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AC4AD4-FBF2-4BD2-8B64-05CE4C614E20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7367DB-61C0-497B-BBC4-B17362C25FC1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E57548-2248-4C9A-9777-5B02572B4E5E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BA746D-521F-4558-AD5E-AA33AA2B2149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F32BFE-60F2-4D0D-A935-BCC2366C4A37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62FABC-D982-4694-8AC9-A4022D70A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370" y="1514086"/>
            <a:ext cx="7597351" cy="33479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6C0210-D139-4DA6-8F26-AAF21E47D175}"/>
              </a:ext>
            </a:extLst>
          </p:cNvPr>
          <p:cNvSpPr/>
          <p:nvPr/>
        </p:nvSpPr>
        <p:spPr>
          <a:xfrm>
            <a:off x="5594555" y="4562169"/>
            <a:ext cx="580103" cy="498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45AF7A-1E63-4F19-BF3A-E351D43B0ADF}"/>
              </a:ext>
            </a:extLst>
          </p:cNvPr>
          <p:cNvSpPr txBox="1"/>
          <p:nvPr/>
        </p:nvSpPr>
        <p:spPr>
          <a:xfrm>
            <a:off x="7216878" y="4600461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http://www.discoveryandinnovation.com/BIOL202/notes/lecture24.html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570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EF627-C200-4C38-BA5A-2807F6649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9" y="266878"/>
            <a:ext cx="11526794" cy="804648"/>
          </a:xfrm>
        </p:spPr>
        <p:txBody>
          <a:bodyPr>
            <a:normAutofit fontScale="90000"/>
          </a:bodyPr>
          <a:lstStyle/>
          <a:p>
            <a:r>
              <a:rPr lang="en-US" dirty="0"/>
              <a:t>The “shotgun” method improves throughput of Sanger sequencing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525C61A5-8C5D-4F1A-B80E-AC3F369B5E9D}"/>
              </a:ext>
            </a:extLst>
          </p:cNvPr>
          <p:cNvGraphicFramePr>
            <a:graphicFrameLocks noGrp="1"/>
          </p:cNvGraphicFramePr>
          <p:nvPr/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A616F548-0395-4A57-A687-6620228F3718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8B87E61-B77A-4B2D-A356-BFC0CBD0ECFF}"/>
              </a:ext>
            </a:extLst>
          </p:cNvPr>
          <p:cNvCxnSpPr>
            <a:cxnSpLocks/>
          </p:cNvCxnSpPr>
          <p:nvPr/>
        </p:nvCxnSpPr>
        <p:spPr>
          <a:xfrm flipV="1">
            <a:off x="1966549" y="5840676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3BD3ED4-24C3-4065-827B-7850EA85AA05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FAFDD2-FA67-4A8C-8822-AB1EDB882DF2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AC4AD4-FBF2-4BD2-8B64-05CE4C614E20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7367DB-61C0-497B-BBC4-B17362C25FC1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E57548-2248-4C9A-9777-5B02572B4E5E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BA746D-521F-4558-AD5E-AA33AA2B2149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F32BFE-60F2-4D0D-A935-BCC2366C4A37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62FABC-D982-4694-8AC9-A4022D70A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370" y="1514086"/>
            <a:ext cx="7597351" cy="33479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6C0210-D139-4DA6-8F26-AAF21E47D175}"/>
              </a:ext>
            </a:extLst>
          </p:cNvPr>
          <p:cNvSpPr/>
          <p:nvPr/>
        </p:nvSpPr>
        <p:spPr>
          <a:xfrm>
            <a:off x="5594555" y="4562169"/>
            <a:ext cx="580103" cy="498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45AF7A-1E63-4F19-BF3A-E351D43B0ADF}"/>
              </a:ext>
            </a:extLst>
          </p:cNvPr>
          <p:cNvSpPr txBox="1"/>
          <p:nvPr/>
        </p:nvSpPr>
        <p:spPr>
          <a:xfrm>
            <a:off x="7216878" y="4600461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http://www.discoveryandinnovation.com/BIOL202/notes/lecture24.html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2BFC61-1836-4304-869E-A41887FED0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EF1808-1E9B-4B44-A06E-80239B4F7494}"/>
              </a:ext>
            </a:extLst>
          </p:cNvPr>
          <p:cNvSpPr txBox="1"/>
          <p:nvPr/>
        </p:nvSpPr>
        <p:spPr>
          <a:xfrm>
            <a:off x="0" y="1950720"/>
            <a:ext cx="12192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This introduces a problem: how do we put the small overlapping sequences back together – Genome Assembly</a:t>
            </a:r>
          </a:p>
        </p:txBody>
      </p:sp>
    </p:spTree>
    <p:extLst>
      <p:ext uri="{BB962C8B-B14F-4D97-AF65-F5344CB8AC3E}">
        <p14:creationId xmlns:p14="http://schemas.microsoft.com/office/powerpoint/2010/main" val="33612355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87" y="286676"/>
            <a:ext cx="11526794" cy="804648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 was the driver behind the first generation of sequenced genomes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93A77F-0921-4C39-8B2E-B028BAA94E25}"/>
              </a:ext>
            </a:extLst>
          </p:cNvPr>
          <p:cNvSpPr txBox="1"/>
          <p:nvPr/>
        </p:nvSpPr>
        <p:spPr>
          <a:xfrm>
            <a:off x="4104848" y="4724737"/>
            <a:ext cx="2184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First bacterial genomes sequenced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140FCE-86F5-49B2-885A-C77CE0CF871E}"/>
              </a:ext>
            </a:extLst>
          </p:cNvPr>
          <p:cNvSpPr txBox="1"/>
          <p:nvPr/>
        </p:nvSpPr>
        <p:spPr>
          <a:xfrm>
            <a:off x="5903249" y="4475359"/>
            <a:ext cx="772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Yeast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CB1938-68EF-4433-A86B-326D451E9537}"/>
              </a:ext>
            </a:extLst>
          </p:cNvPr>
          <p:cNvSpPr txBox="1"/>
          <p:nvPr/>
        </p:nvSpPr>
        <p:spPr>
          <a:xfrm>
            <a:off x="6658795" y="4561562"/>
            <a:ext cx="1133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C. elegans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06788B8-94B6-4164-9BEA-347CE69659D2}"/>
              </a:ext>
            </a:extLst>
          </p:cNvPr>
          <p:cNvSpPr txBox="1"/>
          <p:nvPr/>
        </p:nvSpPr>
        <p:spPr>
          <a:xfrm>
            <a:off x="7073031" y="4122605"/>
            <a:ext cx="1898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D. melanogaster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75B452-487D-48BF-94DC-C1E6F238C17B}"/>
              </a:ext>
            </a:extLst>
          </p:cNvPr>
          <p:cNvSpPr txBox="1"/>
          <p:nvPr/>
        </p:nvSpPr>
        <p:spPr>
          <a:xfrm>
            <a:off x="4434348" y="2028653"/>
            <a:ext cx="7757652" cy="181588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 human genome (completed in 2003) used  whole-genome “shotgun” Sanger sequencing and sequencing of bacterial artificial chromosomes (BACs).</a:t>
            </a:r>
          </a:p>
        </p:txBody>
      </p: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C3824753-860D-433B-B9D0-6EBE370D5C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637415"/>
              </p:ext>
            </p:extLst>
          </p:nvPr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48" name="Rectangle 47">
            <a:extLst>
              <a:ext uri="{FF2B5EF4-FFF2-40B4-BE49-F238E27FC236}">
                <a16:creationId xmlns:a16="http://schemas.microsoft.com/office/drawing/2014/main" id="{6DEA269E-BC65-487F-B613-F99EF5959176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EBACC2C-A016-47A1-A312-6AA78B3B48BB}"/>
              </a:ext>
            </a:extLst>
          </p:cNvPr>
          <p:cNvSpPr/>
          <p:nvPr/>
        </p:nvSpPr>
        <p:spPr>
          <a:xfrm>
            <a:off x="1966549" y="5836462"/>
            <a:ext cx="6748901" cy="42672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54CF899-8553-4686-B6AE-096894C5037D}"/>
              </a:ext>
            </a:extLst>
          </p:cNvPr>
          <p:cNvCxnSpPr>
            <a:cxnSpLocks/>
          </p:cNvCxnSpPr>
          <p:nvPr/>
        </p:nvCxnSpPr>
        <p:spPr>
          <a:xfrm flipV="1">
            <a:off x="1966549" y="5840676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AF9C7B10-6DFE-4D71-9DEB-3C4FD805387C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2BECCB-740C-44E9-9771-F90CAD620CBB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368F54D-0E15-4DE0-9DFB-50B475458189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BDB13E6-29AF-42E3-8C23-55D32FACA023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47DAE7E-CD67-4281-99FF-0FEBF0071D06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49BE183-4504-47B8-9CFA-F5D72DC8A425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F811B29-61CF-40A0-B40A-E662794EA75F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29E919F-A24D-46CC-8203-B05C58083EE6}"/>
              </a:ext>
            </a:extLst>
          </p:cNvPr>
          <p:cNvCxnSpPr/>
          <p:nvPr/>
        </p:nvCxnSpPr>
        <p:spPr>
          <a:xfrm flipV="1">
            <a:off x="7891735" y="5836462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9E99E302-8350-4F8F-B60E-9290BD6F612C}"/>
              </a:ext>
            </a:extLst>
          </p:cNvPr>
          <p:cNvSpPr txBox="1"/>
          <p:nvPr/>
        </p:nvSpPr>
        <p:spPr>
          <a:xfrm>
            <a:off x="7572332" y="5180496"/>
            <a:ext cx="194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Human Genome Sequenced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BFBAB21-94A0-4B37-8A50-322876434925}"/>
              </a:ext>
            </a:extLst>
          </p:cNvPr>
          <p:cNvCxnSpPr/>
          <p:nvPr/>
        </p:nvCxnSpPr>
        <p:spPr>
          <a:xfrm flipV="1">
            <a:off x="6096000" y="5841369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78AF2C5-4C94-41B1-8BBF-BF62E375A968}"/>
              </a:ext>
            </a:extLst>
          </p:cNvPr>
          <p:cNvCxnSpPr/>
          <p:nvPr/>
        </p:nvCxnSpPr>
        <p:spPr>
          <a:xfrm flipV="1">
            <a:off x="6291580" y="5837154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6C648E3-6BB6-415B-868A-DCF638A9B70F}"/>
              </a:ext>
            </a:extLst>
          </p:cNvPr>
          <p:cNvCxnSpPr/>
          <p:nvPr/>
        </p:nvCxnSpPr>
        <p:spPr>
          <a:xfrm flipV="1">
            <a:off x="7253560" y="5839608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F75460F-27DA-430F-A3B4-CA7BF8CAB489}"/>
              </a:ext>
            </a:extLst>
          </p:cNvPr>
          <p:cNvCxnSpPr/>
          <p:nvPr/>
        </p:nvCxnSpPr>
        <p:spPr>
          <a:xfrm flipV="1">
            <a:off x="6824935" y="5838915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B38A66F-C71B-4BF7-A2D8-3D4EB006758D}"/>
              </a:ext>
            </a:extLst>
          </p:cNvPr>
          <p:cNvCxnSpPr>
            <a:cxnSpLocks/>
          </p:cNvCxnSpPr>
          <p:nvPr/>
        </p:nvCxnSpPr>
        <p:spPr>
          <a:xfrm flipH="1" flipV="1">
            <a:off x="5839012" y="5313082"/>
            <a:ext cx="258780" cy="549093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5A6F9C0-9A69-4CFA-ACB9-BAE08D5C02CE}"/>
              </a:ext>
            </a:extLst>
          </p:cNvPr>
          <p:cNvCxnSpPr>
            <a:cxnSpLocks/>
            <a:endCxn id="11" idx="2"/>
          </p:cNvCxnSpPr>
          <p:nvPr/>
        </p:nvCxnSpPr>
        <p:spPr>
          <a:xfrm flipH="1" flipV="1">
            <a:off x="6289277" y="4844691"/>
            <a:ext cx="960" cy="994726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AC12D64-CDE0-43AF-9EC8-E1BEE5750AF3}"/>
              </a:ext>
            </a:extLst>
          </p:cNvPr>
          <p:cNvCxnSpPr>
            <a:cxnSpLocks/>
          </p:cNvCxnSpPr>
          <p:nvPr/>
        </p:nvCxnSpPr>
        <p:spPr>
          <a:xfrm flipV="1">
            <a:off x="6828117" y="4906682"/>
            <a:ext cx="146424" cy="944688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474535B-499F-40A5-9E4E-8F84F840A12B}"/>
              </a:ext>
            </a:extLst>
          </p:cNvPr>
          <p:cNvCxnSpPr>
            <a:cxnSpLocks/>
          </p:cNvCxnSpPr>
          <p:nvPr/>
        </p:nvCxnSpPr>
        <p:spPr>
          <a:xfrm flipV="1">
            <a:off x="7252447" y="4470400"/>
            <a:ext cx="959224" cy="138097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E45386E-0FBD-44B5-B724-5183A9055A31}"/>
              </a:ext>
            </a:extLst>
          </p:cNvPr>
          <p:cNvCxnSpPr>
            <a:cxnSpLocks/>
          </p:cNvCxnSpPr>
          <p:nvPr/>
        </p:nvCxnSpPr>
        <p:spPr>
          <a:xfrm flipV="1">
            <a:off x="7885953" y="5671672"/>
            <a:ext cx="98612" cy="17372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F8D34B4D-EF84-40D5-A0FE-0D4E0002F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37" y="1575206"/>
            <a:ext cx="2819400" cy="2800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C321B5-BB6F-4854-B2BF-248C64FFE237}"/>
              </a:ext>
            </a:extLst>
          </p:cNvPr>
          <p:cNvSpPr txBox="1"/>
          <p:nvPr/>
        </p:nvSpPr>
        <p:spPr>
          <a:xfrm>
            <a:off x="137110" y="4366213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https://en.wikipedia.org/wiki/Human_Genome_Project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028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731BC0B-E8BC-4584-B80D-E18604296DDF}"/>
              </a:ext>
            </a:extLst>
          </p:cNvPr>
          <p:cNvGraphicFramePr>
            <a:graphicFrameLocks noGrp="1"/>
          </p:cNvGraphicFramePr>
          <p:nvPr/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D898F9F2-C5CE-44AD-9774-82CE0AB52EB5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776789-A85C-4AAF-A65E-2E1444BD1C66}"/>
              </a:ext>
            </a:extLst>
          </p:cNvPr>
          <p:cNvSpPr/>
          <p:nvPr/>
        </p:nvSpPr>
        <p:spPr>
          <a:xfrm>
            <a:off x="1966549" y="5836462"/>
            <a:ext cx="6748901" cy="42672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B204F3C-1A02-4B15-8A4F-7BF227925C5A}"/>
              </a:ext>
            </a:extLst>
          </p:cNvPr>
          <p:cNvCxnSpPr>
            <a:cxnSpLocks/>
          </p:cNvCxnSpPr>
          <p:nvPr/>
        </p:nvCxnSpPr>
        <p:spPr>
          <a:xfrm flipV="1">
            <a:off x="1966549" y="5821680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64" y="36855"/>
            <a:ext cx="11526794" cy="804648"/>
          </a:xfrm>
        </p:spPr>
        <p:txBody>
          <a:bodyPr>
            <a:normAutofit/>
          </a:bodyPr>
          <a:lstStyle/>
          <a:p>
            <a:r>
              <a:rPr lang="en-US" dirty="0"/>
              <a:t>Second generation sequencing increased throughput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86187-6D4C-4631-912A-94EA78315FC4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07F695-5087-4025-BD2B-8856901C3F1E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F8172C-6939-42AE-8CDB-FD0C931BE831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C80189-3EF4-4923-9B52-0103488BA8AA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9C79F9-F133-4C7C-871B-36716C13DA9A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45593B-D6BF-472D-A64B-CBADC0F7C9FD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4E5F77-FCE5-4FBC-A673-0CBBABC1718D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9E3FE5-FDE6-436E-9C3D-B33D4376F949}"/>
              </a:ext>
            </a:extLst>
          </p:cNvPr>
          <p:cNvCxnSpPr/>
          <p:nvPr/>
        </p:nvCxnSpPr>
        <p:spPr>
          <a:xfrm flipV="1">
            <a:off x="7891735" y="5836462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3680C0A-FC05-4FB9-B9BE-F22942A176A3}"/>
              </a:ext>
            </a:extLst>
          </p:cNvPr>
          <p:cNvSpPr txBox="1"/>
          <p:nvPr/>
        </p:nvSpPr>
        <p:spPr>
          <a:xfrm>
            <a:off x="6920904" y="5180496"/>
            <a:ext cx="194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Human Genome Sequenced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D0149-7302-441E-B326-2DCB4E86E293}"/>
              </a:ext>
            </a:extLst>
          </p:cNvPr>
          <p:cNvSpPr txBox="1"/>
          <p:nvPr/>
        </p:nvSpPr>
        <p:spPr>
          <a:xfrm>
            <a:off x="750496" y="1751980"/>
            <a:ext cx="1057626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/>
              <a:t>Detect signal </a:t>
            </a:r>
            <a:r>
              <a:rPr lang="en-US" sz="2800" i="1" dirty="0"/>
              <a:t>as nucleotides are added </a:t>
            </a:r>
            <a:r>
              <a:rPr lang="en-US" sz="2800" dirty="0"/>
              <a:t>to template DNA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Affix template DNA to physical media (beads, </a:t>
            </a:r>
            <a:r>
              <a:rPr lang="en-US" sz="2800" dirty="0" err="1"/>
              <a:t>flowcells</a:t>
            </a:r>
            <a:r>
              <a:rPr lang="en-US" sz="2800" dirty="0"/>
              <a:t>) with adapters to facilitate localized amplification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E0D8E6-320C-40D0-BD77-8E2F60E230B2}"/>
              </a:ext>
            </a:extLst>
          </p:cNvPr>
          <p:cNvCxnSpPr/>
          <p:nvPr/>
        </p:nvCxnSpPr>
        <p:spPr>
          <a:xfrm flipV="1">
            <a:off x="8715450" y="5833084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F850B111-C4CD-49F9-A865-43AE6940892C}"/>
              </a:ext>
            </a:extLst>
          </p:cNvPr>
          <p:cNvSpPr/>
          <p:nvPr/>
        </p:nvSpPr>
        <p:spPr>
          <a:xfrm>
            <a:off x="8715455" y="5836070"/>
            <a:ext cx="1089208" cy="422857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578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731BC0B-E8BC-4584-B80D-E18604296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622831"/>
              </p:ext>
            </p:extLst>
          </p:nvPr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D898F9F2-C5CE-44AD-9774-82CE0AB52EB5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776789-A85C-4AAF-A65E-2E1444BD1C66}"/>
              </a:ext>
            </a:extLst>
          </p:cNvPr>
          <p:cNvSpPr/>
          <p:nvPr/>
        </p:nvSpPr>
        <p:spPr>
          <a:xfrm>
            <a:off x="1966549" y="5836462"/>
            <a:ext cx="6748901" cy="42672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B204F3C-1A02-4B15-8A4F-7BF227925C5A}"/>
              </a:ext>
            </a:extLst>
          </p:cNvPr>
          <p:cNvCxnSpPr>
            <a:cxnSpLocks/>
          </p:cNvCxnSpPr>
          <p:nvPr/>
        </p:nvCxnSpPr>
        <p:spPr>
          <a:xfrm flipV="1">
            <a:off x="1966549" y="5821680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64" y="36855"/>
            <a:ext cx="11526794" cy="804648"/>
          </a:xfrm>
        </p:spPr>
        <p:txBody>
          <a:bodyPr>
            <a:normAutofit/>
          </a:bodyPr>
          <a:lstStyle/>
          <a:p>
            <a:r>
              <a:rPr lang="en-US" dirty="0"/>
              <a:t>454 Pyrosequencing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86187-6D4C-4631-912A-94EA78315FC4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07F695-5087-4025-BD2B-8856901C3F1E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F8172C-6939-42AE-8CDB-FD0C931BE831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C80189-3EF4-4923-9B52-0103488BA8AA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9C79F9-F133-4C7C-871B-36716C13DA9A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45593B-D6BF-472D-A64B-CBADC0F7C9FD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4E5F77-FCE5-4FBC-A673-0CBBABC1718D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9E3FE5-FDE6-436E-9C3D-B33D4376F949}"/>
              </a:ext>
            </a:extLst>
          </p:cNvPr>
          <p:cNvCxnSpPr/>
          <p:nvPr/>
        </p:nvCxnSpPr>
        <p:spPr>
          <a:xfrm flipV="1">
            <a:off x="7891735" y="5836462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3680C0A-FC05-4FB9-B9BE-F22942A176A3}"/>
              </a:ext>
            </a:extLst>
          </p:cNvPr>
          <p:cNvSpPr txBox="1"/>
          <p:nvPr/>
        </p:nvSpPr>
        <p:spPr>
          <a:xfrm>
            <a:off x="6920904" y="5180496"/>
            <a:ext cx="194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Human Genome Sequenced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D0149-7302-441E-B326-2DCB4E86E293}"/>
              </a:ext>
            </a:extLst>
          </p:cNvPr>
          <p:cNvSpPr txBox="1"/>
          <p:nvPr/>
        </p:nvSpPr>
        <p:spPr>
          <a:xfrm>
            <a:off x="7538936" y="1340781"/>
            <a:ext cx="465306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Affix DNA to beads and synthesize with DNA polymerase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Detect sequence by light that is emitted </a:t>
            </a:r>
            <a:r>
              <a:rPr lang="en-US" sz="2400" i="1" dirty="0"/>
              <a:t>as DNA is synthesized</a:t>
            </a:r>
            <a:r>
              <a:rPr lang="en-US" sz="2400" dirty="0"/>
              <a:t> (no need to terminate the chain)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E0D8E6-320C-40D0-BD77-8E2F60E230B2}"/>
              </a:ext>
            </a:extLst>
          </p:cNvPr>
          <p:cNvCxnSpPr/>
          <p:nvPr/>
        </p:nvCxnSpPr>
        <p:spPr>
          <a:xfrm flipV="1">
            <a:off x="8715450" y="5833084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2561620-E118-4F1E-902A-B42DEA1F6689}"/>
              </a:ext>
            </a:extLst>
          </p:cNvPr>
          <p:cNvCxnSpPr>
            <a:cxnSpLocks/>
          </p:cNvCxnSpPr>
          <p:nvPr/>
        </p:nvCxnSpPr>
        <p:spPr>
          <a:xfrm flipV="1">
            <a:off x="8714506" y="5364938"/>
            <a:ext cx="231113" cy="48209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4E94F9A-E0C9-4676-9FFA-1056004E9403}"/>
              </a:ext>
            </a:extLst>
          </p:cNvPr>
          <p:cNvSpPr txBox="1"/>
          <p:nvPr/>
        </p:nvSpPr>
        <p:spPr>
          <a:xfrm>
            <a:off x="8549453" y="4986587"/>
            <a:ext cx="97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42054D-A30C-41A3-B5C2-F989671D5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64" y="824059"/>
            <a:ext cx="7244785" cy="32912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850B111-C4CD-49F9-A865-43AE6940892C}"/>
              </a:ext>
            </a:extLst>
          </p:cNvPr>
          <p:cNvSpPr/>
          <p:nvPr/>
        </p:nvSpPr>
        <p:spPr>
          <a:xfrm>
            <a:off x="8715455" y="5836070"/>
            <a:ext cx="1089208" cy="422857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B8129F5-9418-44E4-A2B3-86EDC21E015A}"/>
              </a:ext>
            </a:extLst>
          </p:cNvPr>
          <p:cNvSpPr/>
          <p:nvPr/>
        </p:nvSpPr>
        <p:spPr>
          <a:xfrm>
            <a:off x="249420" y="859944"/>
            <a:ext cx="195695" cy="388602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D8C708-B2AE-4319-A7AF-6237A73C0D7C}"/>
              </a:ext>
            </a:extLst>
          </p:cNvPr>
          <p:cNvSpPr txBox="1"/>
          <p:nvPr/>
        </p:nvSpPr>
        <p:spPr>
          <a:xfrm>
            <a:off x="191264" y="4154449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Heather and Chain 2016, Genomics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8354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731BC0B-E8BC-4584-B80D-E18604296DDF}"/>
              </a:ext>
            </a:extLst>
          </p:cNvPr>
          <p:cNvGraphicFramePr>
            <a:graphicFrameLocks noGrp="1"/>
          </p:cNvGraphicFramePr>
          <p:nvPr/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D898F9F2-C5CE-44AD-9774-82CE0AB52EB5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776789-A85C-4AAF-A65E-2E1444BD1C66}"/>
              </a:ext>
            </a:extLst>
          </p:cNvPr>
          <p:cNvSpPr/>
          <p:nvPr/>
        </p:nvSpPr>
        <p:spPr>
          <a:xfrm>
            <a:off x="1966549" y="5836462"/>
            <a:ext cx="6748901" cy="42672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B204F3C-1A02-4B15-8A4F-7BF227925C5A}"/>
              </a:ext>
            </a:extLst>
          </p:cNvPr>
          <p:cNvCxnSpPr>
            <a:cxnSpLocks/>
          </p:cNvCxnSpPr>
          <p:nvPr/>
        </p:nvCxnSpPr>
        <p:spPr>
          <a:xfrm flipV="1">
            <a:off x="1966549" y="5821680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64" y="36855"/>
            <a:ext cx="11526794" cy="804648"/>
          </a:xfrm>
        </p:spPr>
        <p:txBody>
          <a:bodyPr>
            <a:normAutofit/>
          </a:bodyPr>
          <a:lstStyle/>
          <a:p>
            <a:r>
              <a:rPr lang="en-US" dirty="0"/>
              <a:t>454 Pyrosequencing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86187-6D4C-4631-912A-94EA78315FC4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07F695-5087-4025-BD2B-8856901C3F1E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F8172C-6939-42AE-8CDB-FD0C931BE831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C80189-3EF4-4923-9B52-0103488BA8AA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9C79F9-F133-4C7C-871B-36716C13DA9A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45593B-D6BF-472D-A64B-CBADC0F7C9FD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4E5F77-FCE5-4FBC-A673-0CBBABC1718D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9E3FE5-FDE6-436E-9C3D-B33D4376F949}"/>
              </a:ext>
            </a:extLst>
          </p:cNvPr>
          <p:cNvCxnSpPr/>
          <p:nvPr/>
        </p:nvCxnSpPr>
        <p:spPr>
          <a:xfrm flipV="1">
            <a:off x="7891735" y="5836462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3680C0A-FC05-4FB9-B9BE-F22942A176A3}"/>
              </a:ext>
            </a:extLst>
          </p:cNvPr>
          <p:cNvSpPr txBox="1"/>
          <p:nvPr/>
        </p:nvSpPr>
        <p:spPr>
          <a:xfrm>
            <a:off x="6920904" y="5180496"/>
            <a:ext cx="194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Human Genome Sequenced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E0D8E6-320C-40D0-BD77-8E2F60E230B2}"/>
              </a:ext>
            </a:extLst>
          </p:cNvPr>
          <p:cNvCxnSpPr/>
          <p:nvPr/>
        </p:nvCxnSpPr>
        <p:spPr>
          <a:xfrm flipV="1">
            <a:off x="8715450" y="5833084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2561620-E118-4F1E-902A-B42DEA1F6689}"/>
              </a:ext>
            </a:extLst>
          </p:cNvPr>
          <p:cNvCxnSpPr>
            <a:cxnSpLocks/>
          </p:cNvCxnSpPr>
          <p:nvPr/>
        </p:nvCxnSpPr>
        <p:spPr>
          <a:xfrm flipV="1">
            <a:off x="8714506" y="5364938"/>
            <a:ext cx="231113" cy="48209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4E94F9A-E0C9-4676-9FFA-1056004E9403}"/>
              </a:ext>
            </a:extLst>
          </p:cNvPr>
          <p:cNvSpPr txBox="1"/>
          <p:nvPr/>
        </p:nvSpPr>
        <p:spPr>
          <a:xfrm>
            <a:off x="8549453" y="4986587"/>
            <a:ext cx="97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42054D-A30C-41A3-B5C2-F989671D5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64" y="824059"/>
            <a:ext cx="7244785" cy="32912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1C429B-641B-4B3A-8D72-1A092C1C3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84" y="4167729"/>
            <a:ext cx="4953000" cy="13090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0D983F-EAD8-4723-8FAD-CC267317A217}"/>
              </a:ext>
            </a:extLst>
          </p:cNvPr>
          <p:cNvSpPr txBox="1"/>
          <p:nvPr/>
        </p:nvSpPr>
        <p:spPr>
          <a:xfrm>
            <a:off x="7538936" y="1340781"/>
            <a:ext cx="465306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Affix DNA to beads and synthesize with DNA polymerase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Detect sequence by light that is emitted </a:t>
            </a:r>
            <a:r>
              <a:rPr lang="en-US" sz="2400" i="1" dirty="0"/>
              <a:t>as DNA is synthesized</a:t>
            </a:r>
            <a:r>
              <a:rPr lang="en-US" sz="2400" dirty="0"/>
              <a:t> (no need to terminate the chain)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91A27A-DF9D-4FA7-B9DE-9DF5A225A84B}"/>
              </a:ext>
            </a:extLst>
          </p:cNvPr>
          <p:cNvSpPr/>
          <p:nvPr/>
        </p:nvSpPr>
        <p:spPr>
          <a:xfrm>
            <a:off x="1123984" y="4158094"/>
            <a:ext cx="260259" cy="388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5F7883-397C-4DC4-BB1C-2A45500409A1}"/>
              </a:ext>
            </a:extLst>
          </p:cNvPr>
          <p:cNvSpPr/>
          <p:nvPr/>
        </p:nvSpPr>
        <p:spPr>
          <a:xfrm>
            <a:off x="5855781" y="5234452"/>
            <a:ext cx="259237" cy="388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9ADF0F-EB6A-405E-948E-A062573528EE}"/>
              </a:ext>
            </a:extLst>
          </p:cNvPr>
          <p:cNvSpPr/>
          <p:nvPr/>
        </p:nvSpPr>
        <p:spPr>
          <a:xfrm>
            <a:off x="249420" y="859944"/>
            <a:ext cx="195695" cy="388602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150462-6048-4918-A90F-58A0F4414AA3}"/>
              </a:ext>
            </a:extLst>
          </p:cNvPr>
          <p:cNvSpPr/>
          <p:nvPr/>
        </p:nvSpPr>
        <p:spPr>
          <a:xfrm>
            <a:off x="8715455" y="5836070"/>
            <a:ext cx="1089208" cy="422857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CAF96C-B342-4DE3-827E-14160CAE1508}"/>
              </a:ext>
            </a:extLst>
          </p:cNvPr>
          <p:cNvSpPr txBox="1"/>
          <p:nvPr/>
        </p:nvSpPr>
        <p:spPr>
          <a:xfrm>
            <a:off x="191264" y="5372856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Heather and Chain 2016, Genomics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3608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731BC0B-E8BC-4584-B80D-E18604296DDF}"/>
              </a:ext>
            </a:extLst>
          </p:cNvPr>
          <p:cNvGraphicFramePr>
            <a:graphicFrameLocks noGrp="1"/>
          </p:cNvGraphicFramePr>
          <p:nvPr/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D898F9F2-C5CE-44AD-9774-82CE0AB52EB5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776789-A85C-4AAF-A65E-2E1444BD1C66}"/>
              </a:ext>
            </a:extLst>
          </p:cNvPr>
          <p:cNvSpPr/>
          <p:nvPr/>
        </p:nvSpPr>
        <p:spPr>
          <a:xfrm>
            <a:off x="1966549" y="5836462"/>
            <a:ext cx="6748901" cy="42672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B204F3C-1A02-4B15-8A4F-7BF227925C5A}"/>
              </a:ext>
            </a:extLst>
          </p:cNvPr>
          <p:cNvCxnSpPr>
            <a:cxnSpLocks/>
          </p:cNvCxnSpPr>
          <p:nvPr/>
        </p:nvCxnSpPr>
        <p:spPr>
          <a:xfrm flipV="1">
            <a:off x="1966549" y="5821680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64" y="36855"/>
            <a:ext cx="11526794" cy="804648"/>
          </a:xfrm>
        </p:spPr>
        <p:txBody>
          <a:bodyPr>
            <a:normAutofit/>
          </a:bodyPr>
          <a:lstStyle/>
          <a:p>
            <a:r>
              <a:rPr lang="en-US" dirty="0"/>
              <a:t>Illumina sequencing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86187-6D4C-4631-912A-94EA78315FC4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07F695-5087-4025-BD2B-8856901C3F1E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F8172C-6939-42AE-8CDB-FD0C931BE831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C80189-3EF4-4923-9B52-0103488BA8AA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9C79F9-F133-4C7C-871B-36716C13DA9A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45593B-D6BF-472D-A64B-CBADC0F7C9FD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4E5F77-FCE5-4FBC-A673-0CBBABC1718D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9E3FE5-FDE6-436E-9C3D-B33D4376F949}"/>
              </a:ext>
            </a:extLst>
          </p:cNvPr>
          <p:cNvCxnSpPr/>
          <p:nvPr/>
        </p:nvCxnSpPr>
        <p:spPr>
          <a:xfrm flipV="1">
            <a:off x="7891735" y="5836462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3680C0A-FC05-4FB9-B9BE-F22942A176A3}"/>
              </a:ext>
            </a:extLst>
          </p:cNvPr>
          <p:cNvSpPr txBox="1"/>
          <p:nvPr/>
        </p:nvSpPr>
        <p:spPr>
          <a:xfrm>
            <a:off x="6920904" y="5180496"/>
            <a:ext cx="194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Human Genome Sequenced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E0D8E6-320C-40D0-BD77-8E2F60E230B2}"/>
              </a:ext>
            </a:extLst>
          </p:cNvPr>
          <p:cNvCxnSpPr/>
          <p:nvPr/>
        </p:nvCxnSpPr>
        <p:spPr>
          <a:xfrm flipV="1">
            <a:off x="8715450" y="5833084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2561620-E118-4F1E-902A-B42DEA1F6689}"/>
              </a:ext>
            </a:extLst>
          </p:cNvPr>
          <p:cNvCxnSpPr>
            <a:cxnSpLocks/>
          </p:cNvCxnSpPr>
          <p:nvPr/>
        </p:nvCxnSpPr>
        <p:spPr>
          <a:xfrm flipV="1">
            <a:off x="8714506" y="5364938"/>
            <a:ext cx="231113" cy="48209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4E94F9A-E0C9-4676-9FFA-1056004E9403}"/>
              </a:ext>
            </a:extLst>
          </p:cNvPr>
          <p:cNvSpPr txBox="1"/>
          <p:nvPr/>
        </p:nvSpPr>
        <p:spPr>
          <a:xfrm>
            <a:off x="8549453" y="4986587"/>
            <a:ext cx="97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0D983F-EAD8-4723-8FAD-CC267317A217}"/>
              </a:ext>
            </a:extLst>
          </p:cNvPr>
          <p:cNvSpPr txBox="1"/>
          <p:nvPr/>
        </p:nvSpPr>
        <p:spPr>
          <a:xfrm>
            <a:off x="7538936" y="1340781"/>
            <a:ext cx="46530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Affix DNA to </a:t>
            </a:r>
            <a:r>
              <a:rPr lang="en-US" sz="2400" dirty="0" err="1"/>
              <a:t>flowcells</a:t>
            </a:r>
            <a:r>
              <a:rPr lang="en-US" sz="2400" dirty="0"/>
              <a:t> and synthesize with DNA polymerase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EA7D01D-DFAF-4A8E-9189-472A4859C21B}"/>
              </a:ext>
            </a:extLst>
          </p:cNvPr>
          <p:cNvCxnSpPr>
            <a:cxnSpLocks/>
          </p:cNvCxnSpPr>
          <p:nvPr/>
        </p:nvCxnSpPr>
        <p:spPr>
          <a:xfrm flipH="1" flipV="1">
            <a:off x="8699389" y="4986587"/>
            <a:ext cx="15114" cy="92368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B5D90BF-390E-468E-BCD2-80CEF8DCDBAB}"/>
              </a:ext>
            </a:extLst>
          </p:cNvPr>
          <p:cNvSpPr txBox="1"/>
          <p:nvPr/>
        </p:nvSpPr>
        <p:spPr>
          <a:xfrm>
            <a:off x="7607672" y="4633364"/>
            <a:ext cx="221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Solexa</a:t>
            </a:r>
            <a:r>
              <a:rPr lang="en-US" dirty="0"/>
              <a:t> (now Illumina)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F3EE35A-3CB8-4B74-A123-40BB8993D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1031173"/>
            <a:ext cx="6581775" cy="204928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3C9BE2A-2FE2-423F-94AC-0E200010A2B7}"/>
              </a:ext>
            </a:extLst>
          </p:cNvPr>
          <p:cNvSpPr/>
          <p:nvPr/>
        </p:nvSpPr>
        <p:spPr>
          <a:xfrm>
            <a:off x="8715455" y="5836070"/>
            <a:ext cx="1089208" cy="422857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3BD58C7-32A2-445C-8648-C38274EBDD60}"/>
              </a:ext>
            </a:extLst>
          </p:cNvPr>
          <p:cNvSpPr/>
          <p:nvPr/>
        </p:nvSpPr>
        <p:spPr>
          <a:xfrm>
            <a:off x="545266" y="1049320"/>
            <a:ext cx="205230" cy="169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82BB80-272F-422C-8C57-A84D6DBEC0AB}"/>
              </a:ext>
            </a:extLst>
          </p:cNvPr>
          <p:cNvSpPr txBox="1"/>
          <p:nvPr/>
        </p:nvSpPr>
        <p:spPr>
          <a:xfrm>
            <a:off x="332603" y="3154127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Heather and Chain 2016, Genomics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138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731BC0B-E8BC-4584-B80D-E18604296DDF}"/>
              </a:ext>
            </a:extLst>
          </p:cNvPr>
          <p:cNvGraphicFramePr>
            <a:graphicFrameLocks noGrp="1"/>
          </p:cNvGraphicFramePr>
          <p:nvPr/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D898F9F2-C5CE-44AD-9774-82CE0AB52EB5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776789-A85C-4AAF-A65E-2E1444BD1C66}"/>
              </a:ext>
            </a:extLst>
          </p:cNvPr>
          <p:cNvSpPr/>
          <p:nvPr/>
        </p:nvSpPr>
        <p:spPr>
          <a:xfrm>
            <a:off x="1966549" y="5836462"/>
            <a:ext cx="6748901" cy="42672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B204F3C-1A02-4B15-8A4F-7BF227925C5A}"/>
              </a:ext>
            </a:extLst>
          </p:cNvPr>
          <p:cNvCxnSpPr>
            <a:cxnSpLocks/>
          </p:cNvCxnSpPr>
          <p:nvPr/>
        </p:nvCxnSpPr>
        <p:spPr>
          <a:xfrm flipV="1">
            <a:off x="1966549" y="5821680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64" y="36855"/>
            <a:ext cx="11526794" cy="804648"/>
          </a:xfrm>
        </p:spPr>
        <p:txBody>
          <a:bodyPr>
            <a:normAutofit/>
          </a:bodyPr>
          <a:lstStyle/>
          <a:p>
            <a:r>
              <a:rPr lang="en-US" dirty="0"/>
              <a:t>Illumina sequencing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86187-6D4C-4631-912A-94EA78315FC4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07F695-5087-4025-BD2B-8856901C3F1E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F8172C-6939-42AE-8CDB-FD0C931BE831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C80189-3EF4-4923-9B52-0103488BA8AA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9C79F9-F133-4C7C-871B-36716C13DA9A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45593B-D6BF-472D-A64B-CBADC0F7C9FD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4E5F77-FCE5-4FBC-A673-0CBBABC1718D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9E3FE5-FDE6-436E-9C3D-B33D4376F949}"/>
              </a:ext>
            </a:extLst>
          </p:cNvPr>
          <p:cNvCxnSpPr/>
          <p:nvPr/>
        </p:nvCxnSpPr>
        <p:spPr>
          <a:xfrm flipV="1">
            <a:off x="7891735" y="5836462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3680C0A-FC05-4FB9-B9BE-F22942A176A3}"/>
              </a:ext>
            </a:extLst>
          </p:cNvPr>
          <p:cNvSpPr txBox="1"/>
          <p:nvPr/>
        </p:nvSpPr>
        <p:spPr>
          <a:xfrm>
            <a:off x="6920904" y="5180496"/>
            <a:ext cx="194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Human Genome Sequenced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E0D8E6-320C-40D0-BD77-8E2F60E230B2}"/>
              </a:ext>
            </a:extLst>
          </p:cNvPr>
          <p:cNvCxnSpPr/>
          <p:nvPr/>
        </p:nvCxnSpPr>
        <p:spPr>
          <a:xfrm flipV="1">
            <a:off x="8715450" y="5833084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2561620-E118-4F1E-902A-B42DEA1F6689}"/>
              </a:ext>
            </a:extLst>
          </p:cNvPr>
          <p:cNvCxnSpPr>
            <a:cxnSpLocks/>
          </p:cNvCxnSpPr>
          <p:nvPr/>
        </p:nvCxnSpPr>
        <p:spPr>
          <a:xfrm flipV="1">
            <a:off x="8714506" y="5364938"/>
            <a:ext cx="231113" cy="48209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4E94F9A-E0C9-4676-9FFA-1056004E9403}"/>
              </a:ext>
            </a:extLst>
          </p:cNvPr>
          <p:cNvSpPr txBox="1"/>
          <p:nvPr/>
        </p:nvSpPr>
        <p:spPr>
          <a:xfrm>
            <a:off x="8549453" y="4986587"/>
            <a:ext cx="97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0D983F-EAD8-4723-8FAD-CC267317A217}"/>
              </a:ext>
            </a:extLst>
          </p:cNvPr>
          <p:cNvSpPr txBox="1"/>
          <p:nvPr/>
        </p:nvSpPr>
        <p:spPr>
          <a:xfrm>
            <a:off x="7538936" y="1340781"/>
            <a:ext cx="465306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Affix DNA to </a:t>
            </a:r>
            <a:r>
              <a:rPr lang="en-US" sz="2400" dirty="0" err="1"/>
              <a:t>flowcells</a:t>
            </a:r>
            <a:r>
              <a:rPr lang="en-US" sz="2400" dirty="0"/>
              <a:t> and synthesize with DNA polymerase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Detect sequence by light that is emitted </a:t>
            </a:r>
            <a:r>
              <a:rPr lang="en-US" sz="2400" i="1" dirty="0"/>
              <a:t>as DNA is synthesized</a:t>
            </a:r>
            <a:r>
              <a:rPr lang="en-US" sz="2400" dirty="0"/>
              <a:t> (no need to terminate the chain)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EA7D01D-DFAF-4A8E-9189-472A4859C21B}"/>
              </a:ext>
            </a:extLst>
          </p:cNvPr>
          <p:cNvCxnSpPr>
            <a:cxnSpLocks/>
          </p:cNvCxnSpPr>
          <p:nvPr/>
        </p:nvCxnSpPr>
        <p:spPr>
          <a:xfrm flipH="1" flipV="1">
            <a:off x="8699389" y="4986587"/>
            <a:ext cx="15114" cy="92368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B5D90BF-390E-468E-BCD2-80CEF8DCDBAB}"/>
              </a:ext>
            </a:extLst>
          </p:cNvPr>
          <p:cNvSpPr txBox="1"/>
          <p:nvPr/>
        </p:nvSpPr>
        <p:spPr>
          <a:xfrm>
            <a:off x="7607672" y="4633364"/>
            <a:ext cx="221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Solexa</a:t>
            </a:r>
            <a:r>
              <a:rPr lang="en-US" dirty="0"/>
              <a:t> (now Illumina)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F3EE35A-3CB8-4B74-A123-40BB8993D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1031173"/>
            <a:ext cx="6581775" cy="20492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B62DA6-88FA-4BBD-8669-B2EFAF17E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284" y="3386343"/>
            <a:ext cx="4457700" cy="18191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88E604-E253-4968-85F5-801639A7FED3}"/>
              </a:ext>
            </a:extLst>
          </p:cNvPr>
          <p:cNvSpPr/>
          <p:nvPr/>
        </p:nvSpPr>
        <p:spPr>
          <a:xfrm>
            <a:off x="1285875" y="3267074"/>
            <a:ext cx="1514475" cy="484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59543C-C97A-4AAB-830A-1C7A2DE4BF63}"/>
              </a:ext>
            </a:extLst>
          </p:cNvPr>
          <p:cNvSpPr/>
          <p:nvPr/>
        </p:nvSpPr>
        <p:spPr>
          <a:xfrm>
            <a:off x="1529461" y="3607216"/>
            <a:ext cx="632714" cy="831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361550-CE8D-42E1-BA07-44E46C0449EA}"/>
              </a:ext>
            </a:extLst>
          </p:cNvPr>
          <p:cNvSpPr/>
          <p:nvPr/>
        </p:nvSpPr>
        <p:spPr>
          <a:xfrm>
            <a:off x="1619284" y="4278523"/>
            <a:ext cx="413940" cy="388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61E9D6-CAFF-42CF-84AC-18F3EE43EA39}"/>
              </a:ext>
            </a:extLst>
          </p:cNvPr>
          <p:cNvSpPr/>
          <p:nvPr/>
        </p:nvSpPr>
        <p:spPr>
          <a:xfrm>
            <a:off x="545266" y="1049320"/>
            <a:ext cx="205230" cy="169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F5DC61-E266-4C4F-864D-96EACA194316}"/>
              </a:ext>
            </a:extLst>
          </p:cNvPr>
          <p:cNvSpPr/>
          <p:nvPr/>
        </p:nvSpPr>
        <p:spPr>
          <a:xfrm>
            <a:off x="8715455" y="5836070"/>
            <a:ext cx="1089208" cy="422857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72B7D-B134-4C6D-BC11-7888FC1A9CAA}"/>
              </a:ext>
            </a:extLst>
          </p:cNvPr>
          <p:cNvSpPr txBox="1"/>
          <p:nvPr/>
        </p:nvSpPr>
        <p:spPr>
          <a:xfrm>
            <a:off x="168339" y="5157995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Heather and Chain 2016, Genomics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628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B0A6570-599D-41D9-86D1-146D397E5D27}"/>
              </a:ext>
            </a:extLst>
          </p:cNvPr>
          <p:cNvSpPr/>
          <p:nvPr/>
        </p:nvSpPr>
        <p:spPr>
          <a:xfrm>
            <a:off x="4968239" y="247650"/>
            <a:ext cx="1056641" cy="5524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8467C36-83A2-4687-AB55-CB9A1C930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03" y="356062"/>
            <a:ext cx="11526794" cy="804648"/>
          </a:xfrm>
        </p:spPr>
        <p:txBody>
          <a:bodyPr>
            <a:normAutofit fontScale="90000"/>
          </a:bodyPr>
          <a:lstStyle/>
          <a:p>
            <a:r>
              <a:rPr lang="en-US" dirty="0"/>
              <a:t>A genome assembly is a </a:t>
            </a:r>
            <a:r>
              <a:rPr lang="en-US" dirty="0">
                <a:solidFill>
                  <a:schemeClr val="bg1"/>
                </a:solidFill>
              </a:rPr>
              <a:t>copy</a:t>
            </a:r>
            <a:r>
              <a:rPr lang="en-US" dirty="0"/>
              <a:t> of the information encoded in DNA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B1A6B62-67D4-437E-AC10-376EC52D9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362" y="2028825"/>
            <a:ext cx="1057275" cy="28003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A973EC9-0A35-4F5F-8888-D4D515D30FDE}"/>
              </a:ext>
            </a:extLst>
          </p:cNvPr>
          <p:cNvSpPr txBox="1"/>
          <p:nvPr/>
        </p:nvSpPr>
        <p:spPr>
          <a:xfrm>
            <a:off x="6944604" y="3134359"/>
            <a:ext cx="3937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…CGGTACAACTGGCA…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9D2A352-B135-413D-9D60-182A6E1EEA06}"/>
              </a:ext>
            </a:extLst>
          </p:cNvPr>
          <p:cNvSpPr/>
          <p:nvPr/>
        </p:nvSpPr>
        <p:spPr>
          <a:xfrm>
            <a:off x="1256029" y="5166964"/>
            <a:ext cx="2118853" cy="665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91A210-43F1-4C9B-8839-E08AF275582C}"/>
              </a:ext>
            </a:extLst>
          </p:cNvPr>
          <p:cNvSpPr/>
          <p:nvPr/>
        </p:nvSpPr>
        <p:spPr>
          <a:xfrm>
            <a:off x="1490549" y="5176796"/>
            <a:ext cx="16498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Original</a:t>
            </a:r>
            <a:endParaRPr lang="en-US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5155923-170F-48B0-96FB-A0E1764381EE}"/>
              </a:ext>
            </a:extLst>
          </p:cNvPr>
          <p:cNvSpPr/>
          <p:nvPr/>
        </p:nvSpPr>
        <p:spPr>
          <a:xfrm>
            <a:off x="7853679" y="5166964"/>
            <a:ext cx="2118853" cy="665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0939B5E-4B59-41B9-96DF-FF0027206A3E}"/>
              </a:ext>
            </a:extLst>
          </p:cNvPr>
          <p:cNvSpPr/>
          <p:nvPr/>
        </p:nvSpPr>
        <p:spPr>
          <a:xfrm>
            <a:off x="8351413" y="5176796"/>
            <a:ext cx="11233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Copy</a:t>
            </a:r>
            <a:endParaRPr lang="en-US" dirty="0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32677D34-7951-4475-904F-57E9D845B6B2}"/>
              </a:ext>
            </a:extLst>
          </p:cNvPr>
          <p:cNvSpPr/>
          <p:nvPr/>
        </p:nvSpPr>
        <p:spPr>
          <a:xfrm>
            <a:off x="4346098" y="3106707"/>
            <a:ext cx="24993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011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731BC0B-E8BC-4584-B80D-E18604296DDF}"/>
              </a:ext>
            </a:extLst>
          </p:cNvPr>
          <p:cNvGraphicFramePr>
            <a:graphicFrameLocks noGrp="1"/>
          </p:cNvGraphicFramePr>
          <p:nvPr/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D898F9F2-C5CE-44AD-9774-82CE0AB52EB5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776789-A85C-4AAF-A65E-2E1444BD1C66}"/>
              </a:ext>
            </a:extLst>
          </p:cNvPr>
          <p:cNvSpPr/>
          <p:nvPr/>
        </p:nvSpPr>
        <p:spPr>
          <a:xfrm>
            <a:off x="1966549" y="5836462"/>
            <a:ext cx="6748901" cy="42672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B204F3C-1A02-4B15-8A4F-7BF227925C5A}"/>
              </a:ext>
            </a:extLst>
          </p:cNvPr>
          <p:cNvCxnSpPr>
            <a:cxnSpLocks/>
          </p:cNvCxnSpPr>
          <p:nvPr/>
        </p:nvCxnSpPr>
        <p:spPr>
          <a:xfrm flipV="1">
            <a:off x="1966549" y="5821680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64" y="36855"/>
            <a:ext cx="11526794" cy="804648"/>
          </a:xfrm>
        </p:spPr>
        <p:txBody>
          <a:bodyPr>
            <a:normAutofit/>
          </a:bodyPr>
          <a:lstStyle/>
          <a:p>
            <a:r>
              <a:rPr lang="en-US" dirty="0"/>
              <a:t>Illumina paired-end sequencing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86187-6D4C-4631-912A-94EA78315FC4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07F695-5087-4025-BD2B-8856901C3F1E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F8172C-6939-42AE-8CDB-FD0C931BE831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C80189-3EF4-4923-9B52-0103488BA8AA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9C79F9-F133-4C7C-871B-36716C13DA9A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45593B-D6BF-472D-A64B-CBADC0F7C9FD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4E5F77-FCE5-4FBC-A673-0CBBABC1718D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9E3FE5-FDE6-436E-9C3D-B33D4376F949}"/>
              </a:ext>
            </a:extLst>
          </p:cNvPr>
          <p:cNvCxnSpPr/>
          <p:nvPr/>
        </p:nvCxnSpPr>
        <p:spPr>
          <a:xfrm flipV="1">
            <a:off x="7891735" y="5836462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3680C0A-FC05-4FB9-B9BE-F22942A176A3}"/>
              </a:ext>
            </a:extLst>
          </p:cNvPr>
          <p:cNvSpPr txBox="1"/>
          <p:nvPr/>
        </p:nvSpPr>
        <p:spPr>
          <a:xfrm>
            <a:off x="6920904" y="5180496"/>
            <a:ext cx="194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Human Genome Sequenced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E0D8E6-320C-40D0-BD77-8E2F60E230B2}"/>
              </a:ext>
            </a:extLst>
          </p:cNvPr>
          <p:cNvCxnSpPr/>
          <p:nvPr/>
        </p:nvCxnSpPr>
        <p:spPr>
          <a:xfrm flipV="1">
            <a:off x="8715450" y="5833084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2561620-E118-4F1E-902A-B42DEA1F6689}"/>
              </a:ext>
            </a:extLst>
          </p:cNvPr>
          <p:cNvCxnSpPr>
            <a:cxnSpLocks/>
          </p:cNvCxnSpPr>
          <p:nvPr/>
        </p:nvCxnSpPr>
        <p:spPr>
          <a:xfrm flipV="1">
            <a:off x="8714506" y="5364938"/>
            <a:ext cx="231113" cy="48209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4E94F9A-E0C9-4676-9FFA-1056004E9403}"/>
              </a:ext>
            </a:extLst>
          </p:cNvPr>
          <p:cNvSpPr txBox="1"/>
          <p:nvPr/>
        </p:nvSpPr>
        <p:spPr>
          <a:xfrm>
            <a:off x="8549453" y="4986587"/>
            <a:ext cx="97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0D983F-EAD8-4723-8FAD-CC267317A217}"/>
              </a:ext>
            </a:extLst>
          </p:cNvPr>
          <p:cNvSpPr txBox="1"/>
          <p:nvPr/>
        </p:nvSpPr>
        <p:spPr>
          <a:xfrm>
            <a:off x="7538936" y="1340781"/>
            <a:ext cx="465306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Affix DNA to </a:t>
            </a:r>
            <a:r>
              <a:rPr lang="en-US" sz="2400" dirty="0" err="1"/>
              <a:t>flowcells</a:t>
            </a:r>
            <a:r>
              <a:rPr lang="en-US" sz="2400" dirty="0"/>
              <a:t> and synthesize with DNA polymerase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Detect sequence by light that is emitted </a:t>
            </a:r>
            <a:r>
              <a:rPr lang="en-US" sz="2400" i="1" dirty="0"/>
              <a:t>as DNA is synthesized</a:t>
            </a:r>
            <a:r>
              <a:rPr lang="en-US" sz="2400" dirty="0"/>
              <a:t> (no need to terminate the chain)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EA7D01D-DFAF-4A8E-9189-472A4859C21B}"/>
              </a:ext>
            </a:extLst>
          </p:cNvPr>
          <p:cNvCxnSpPr>
            <a:cxnSpLocks/>
          </p:cNvCxnSpPr>
          <p:nvPr/>
        </p:nvCxnSpPr>
        <p:spPr>
          <a:xfrm flipH="1" flipV="1">
            <a:off x="8699389" y="4986587"/>
            <a:ext cx="15114" cy="92368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B5D90BF-390E-468E-BCD2-80CEF8DCDBAB}"/>
              </a:ext>
            </a:extLst>
          </p:cNvPr>
          <p:cNvSpPr txBox="1"/>
          <p:nvPr/>
        </p:nvSpPr>
        <p:spPr>
          <a:xfrm>
            <a:off x="7607672" y="4633364"/>
            <a:ext cx="221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Solexa</a:t>
            </a:r>
            <a:r>
              <a:rPr lang="en-US" dirty="0"/>
              <a:t> (now Illumina)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88E604-E253-4968-85F5-801639A7FED3}"/>
              </a:ext>
            </a:extLst>
          </p:cNvPr>
          <p:cNvSpPr/>
          <p:nvPr/>
        </p:nvSpPr>
        <p:spPr>
          <a:xfrm>
            <a:off x="1285875" y="3267074"/>
            <a:ext cx="1514475" cy="484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59543C-C97A-4AAB-830A-1C7A2DE4BF63}"/>
              </a:ext>
            </a:extLst>
          </p:cNvPr>
          <p:cNvSpPr/>
          <p:nvPr/>
        </p:nvSpPr>
        <p:spPr>
          <a:xfrm>
            <a:off x="1529461" y="3607216"/>
            <a:ext cx="632714" cy="831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361550-CE8D-42E1-BA07-44E46C0449EA}"/>
              </a:ext>
            </a:extLst>
          </p:cNvPr>
          <p:cNvSpPr/>
          <p:nvPr/>
        </p:nvSpPr>
        <p:spPr>
          <a:xfrm>
            <a:off x="1619284" y="4278523"/>
            <a:ext cx="413940" cy="388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61E9D6-CAFF-42CF-84AC-18F3EE43EA39}"/>
              </a:ext>
            </a:extLst>
          </p:cNvPr>
          <p:cNvSpPr/>
          <p:nvPr/>
        </p:nvSpPr>
        <p:spPr>
          <a:xfrm>
            <a:off x="545266" y="1049320"/>
            <a:ext cx="205230" cy="169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F5DC61-E266-4C4F-864D-96EACA194316}"/>
              </a:ext>
            </a:extLst>
          </p:cNvPr>
          <p:cNvSpPr/>
          <p:nvPr/>
        </p:nvSpPr>
        <p:spPr>
          <a:xfrm>
            <a:off x="8715455" y="5836070"/>
            <a:ext cx="1089208" cy="422857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4A23F0C-14ED-4202-8A60-BAB897975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92" y="1726691"/>
            <a:ext cx="6660914" cy="27405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78A18D-5486-4F97-9C2F-A03CF95FB56F}"/>
              </a:ext>
            </a:extLst>
          </p:cNvPr>
          <p:cNvSpPr txBox="1"/>
          <p:nvPr/>
        </p:nvSpPr>
        <p:spPr>
          <a:xfrm>
            <a:off x="191264" y="4471993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https://thesequencingcenter.com/knowledge-base/what-are-paired-end-reads/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693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731BC0B-E8BC-4584-B80D-E18604296DDF}"/>
              </a:ext>
            </a:extLst>
          </p:cNvPr>
          <p:cNvGraphicFramePr>
            <a:graphicFrameLocks noGrp="1"/>
          </p:cNvGraphicFramePr>
          <p:nvPr/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D898F9F2-C5CE-44AD-9774-82CE0AB52EB5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776789-A85C-4AAF-A65E-2E1444BD1C66}"/>
              </a:ext>
            </a:extLst>
          </p:cNvPr>
          <p:cNvSpPr/>
          <p:nvPr/>
        </p:nvSpPr>
        <p:spPr>
          <a:xfrm>
            <a:off x="1966549" y="5836462"/>
            <a:ext cx="6748901" cy="42672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B204F3C-1A02-4B15-8A4F-7BF227925C5A}"/>
              </a:ext>
            </a:extLst>
          </p:cNvPr>
          <p:cNvCxnSpPr>
            <a:cxnSpLocks/>
          </p:cNvCxnSpPr>
          <p:nvPr/>
        </p:nvCxnSpPr>
        <p:spPr>
          <a:xfrm flipV="1">
            <a:off x="1966549" y="5821680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64" y="36855"/>
            <a:ext cx="11526794" cy="804648"/>
          </a:xfrm>
        </p:spPr>
        <p:txBody>
          <a:bodyPr>
            <a:normAutofit/>
          </a:bodyPr>
          <a:lstStyle/>
          <a:p>
            <a:r>
              <a:rPr lang="en-US" dirty="0" err="1"/>
              <a:t>SOLiD</a:t>
            </a:r>
            <a:r>
              <a:rPr lang="en-US" dirty="0"/>
              <a:t> sequencing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86187-6D4C-4631-912A-94EA78315FC4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07F695-5087-4025-BD2B-8856901C3F1E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F8172C-6939-42AE-8CDB-FD0C931BE831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C80189-3EF4-4923-9B52-0103488BA8AA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9C79F9-F133-4C7C-871B-36716C13DA9A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45593B-D6BF-472D-A64B-CBADC0F7C9FD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4E5F77-FCE5-4FBC-A673-0CBBABC1718D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9E3FE5-FDE6-436E-9C3D-B33D4376F949}"/>
              </a:ext>
            </a:extLst>
          </p:cNvPr>
          <p:cNvCxnSpPr/>
          <p:nvPr/>
        </p:nvCxnSpPr>
        <p:spPr>
          <a:xfrm flipV="1">
            <a:off x="7891735" y="5836462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3680C0A-FC05-4FB9-B9BE-F22942A176A3}"/>
              </a:ext>
            </a:extLst>
          </p:cNvPr>
          <p:cNvSpPr txBox="1"/>
          <p:nvPr/>
        </p:nvSpPr>
        <p:spPr>
          <a:xfrm>
            <a:off x="6920904" y="5180496"/>
            <a:ext cx="194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Human Genome Sequenced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E0D8E6-320C-40D0-BD77-8E2F60E230B2}"/>
              </a:ext>
            </a:extLst>
          </p:cNvPr>
          <p:cNvCxnSpPr/>
          <p:nvPr/>
        </p:nvCxnSpPr>
        <p:spPr>
          <a:xfrm flipV="1">
            <a:off x="8715450" y="5833084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2561620-E118-4F1E-902A-B42DEA1F6689}"/>
              </a:ext>
            </a:extLst>
          </p:cNvPr>
          <p:cNvCxnSpPr>
            <a:cxnSpLocks/>
          </p:cNvCxnSpPr>
          <p:nvPr/>
        </p:nvCxnSpPr>
        <p:spPr>
          <a:xfrm flipV="1">
            <a:off x="8714506" y="5364938"/>
            <a:ext cx="231113" cy="48209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4E94F9A-E0C9-4676-9FFA-1056004E9403}"/>
              </a:ext>
            </a:extLst>
          </p:cNvPr>
          <p:cNvSpPr txBox="1"/>
          <p:nvPr/>
        </p:nvSpPr>
        <p:spPr>
          <a:xfrm>
            <a:off x="8549453" y="4986587"/>
            <a:ext cx="97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0D983F-EAD8-4723-8FAD-CC267317A217}"/>
              </a:ext>
            </a:extLst>
          </p:cNvPr>
          <p:cNvSpPr txBox="1"/>
          <p:nvPr/>
        </p:nvSpPr>
        <p:spPr>
          <a:xfrm>
            <a:off x="7538936" y="1340781"/>
            <a:ext cx="465306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Affix DNA to beads and</a:t>
            </a:r>
            <a:r>
              <a:rPr lang="en-US" sz="2400" i="1" dirty="0"/>
              <a:t> ligate</a:t>
            </a:r>
            <a:r>
              <a:rPr lang="en-US" sz="2400" dirty="0"/>
              <a:t> di-nucleotide pairs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Detect sequence with 2-base encoding by light that is emitted </a:t>
            </a:r>
            <a:r>
              <a:rPr lang="en-US" sz="2400" i="1" dirty="0"/>
              <a:t>as DNA is ligated</a:t>
            </a:r>
            <a:r>
              <a:rPr lang="en-US" sz="2400" dirty="0"/>
              <a:t>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EA7D01D-DFAF-4A8E-9189-472A4859C21B}"/>
              </a:ext>
            </a:extLst>
          </p:cNvPr>
          <p:cNvCxnSpPr>
            <a:cxnSpLocks/>
          </p:cNvCxnSpPr>
          <p:nvPr/>
        </p:nvCxnSpPr>
        <p:spPr>
          <a:xfrm flipH="1" flipV="1">
            <a:off x="8699389" y="4986587"/>
            <a:ext cx="15114" cy="92368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B5D90BF-390E-468E-BCD2-80CEF8DCDBAB}"/>
              </a:ext>
            </a:extLst>
          </p:cNvPr>
          <p:cNvSpPr txBox="1"/>
          <p:nvPr/>
        </p:nvSpPr>
        <p:spPr>
          <a:xfrm>
            <a:off x="7607672" y="4633364"/>
            <a:ext cx="221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Solexa</a:t>
            </a:r>
            <a:r>
              <a:rPr lang="en-US" dirty="0"/>
              <a:t> (now Illumina)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88E604-E253-4968-85F5-801639A7FED3}"/>
              </a:ext>
            </a:extLst>
          </p:cNvPr>
          <p:cNvSpPr/>
          <p:nvPr/>
        </p:nvSpPr>
        <p:spPr>
          <a:xfrm>
            <a:off x="1285875" y="3267074"/>
            <a:ext cx="1514475" cy="484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59543C-C97A-4AAB-830A-1C7A2DE4BF63}"/>
              </a:ext>
            </a:extLst>
          </p:cNvPr>
          <p:cNvSpPr/>
          <p:nvPr/>
        </p:nvSpPr>
        <p:spPr>
          <a:xfrm>
            <a:off x="1529461" y="3607216"/>
            <a:ext cx="632714" cy="831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361550-CE8D-42E1-BA07-44E46C0449EA}"/>
              </a:ext>
            </a:extLst>
          </p:cNvPr>
          <p:cNvSpPr/>
          <p:nvPr/>
        </p:nvSpPr>
        <p:spPr>
          <a:xfrm>
            <a:off x="1619284" y="4278523"/>
            <a:ext cx="413940" cy="388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61E9D6-CAFF-42CF-84AC-18F3EE43EA39}"/>
              </a:ext>
            </a:extLst>
          </p:cNvPr>
          <p:cNvSpPr/>
          <p:nvPr/>
        </p:nvSpPr>
        <p:spPr>
          <a:xfrm>
            <a:off x="545266" y="1049320"/>
            <a:ext cx="205230" cy="169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6F4F86-8E60-4291-8F17-35E4D8A22EDA}"/>
              </a:ext>
            </a:extLst>
          </p:cNvPr>
          <p:cNvCxnSpPr/>
          <p:nvPr/>
        </p:nvCxnSpPr>
        <p:spPr>
          <a:xfrm flipV="1">
            <a:off x="8907519" y="5842000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F88E0F6-B723-4B28-870E-E6798FBF5B72}"/>
              </a:ext>
            </a:extLst>
          </p:cNvPr>
          <p:cNvCxnSpPr>
            <a:cxnSpLocks/>
          </p:cNvCxnSpPr>
          <p:nvPr/>
        </p:nvCxnSpPr>
        <p:spPr>
          <a:xfrm flipV="1">
            <a:off x="8904346" y="5587437"/>
            <a:ext cx="254520" cy="258986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952A05F-3840-4CE4-8E39-4661AC1BD134}"/>
              </a:ext>
            </a:extLst>
          </p:cNvPr>
          <p:cNvSpPr txBox="1"/>
          <p:nvPr/>
        </p:nvSpPr>
        <p:spPr>
          <a:xfrm>
            <a:off x="8945619" y="5301699"/>
            <a:ext cx="97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SOLiD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A8E53E-6E6F-41E1-9B6B-7E23767CEE8A}"/>
              </a:ext>
            </a:extLst>
          </p:cNvPr>
          <p:cNvSpPr/>
          <p:nvPr/>
        </p:nvSpPr>
        <p:spPr>
          <a:xfrm>
            <a:off x="8715455" y="5836070"/>
            <a:ext cx="1089208" cy="422857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screenshot, drawing&#10;&#10;Description automatically generated">
            <a:extLst>
              <a:ext uri="{FF2B5EF4-FFF2-40B4-BE49-F238E27FC236}">
                <a16:creationId xmlns:a16="http://schemas.microsoft.com/office/drawing/2014/main" id="{46ABD78D-FF84-4337-B888-1BD3C57EE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02" y="1498960"/>
            <a:ext cx="5326759" cy="331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08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731BC0B-E8BC-4584-B80D-E18604296DDF}"/>
              </a:ext>
            </a:extLst>
          </p:cNvPr>
          <p:cNvGraphicFramePr>
            <a:graphicFrameLocks noGrp="1"/>
          </p:cNvGraphicFramePr>
          <p:nvPr/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D898F9F2-C5CE-44AD-9774-82CE0AB52EB5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776789-A85C-4AAF-A65E-2E1444BD1C66}"/>
              </a:ext>
            </a:extLst>
          </p:cNvPr>
          <p:cNvSpPr/>
          <p:nvPr/>
        </p:nvSpPr>
        <p:spPr>
          <a:xfrm>
            <a:off x="1966549" y="5836462"/>
            <a:ext cx="6748901" cy="42672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B204F3C-1A02-4B15-8A4F-7BF227925C5A}"/>
              </a:ext>
            </a:extLst>
          </p:cNvPr>
          <p:cNvCxnSpPr>
            <a:cxnSpLocks/>
          </p:cNvCxnSpPr>
          <p:nvPr/>
        </p:nvCxnSpPr>
        <p:spPr>
          <a:xfrm flipV="1">
            <a:off x="1966549" y="5821680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64" y="36855"/>
            <a:ext cx="11526794" cy="804648"/>
          </a:xfrm>
        </p:spPr>
        <p:txBody>
          <a:bodyPr>
            <a:normAutofit/>
          </a:bodyPr>
          <a:lstStyle/>
          <a:p>
            <a:r>
              <a:rPr lang="en-US" dirty="0"/>
              <a:t>Ion Torrent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86187-6D4C-4631-912A-94EA78315FC4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07F695-5087-4025-BD2B-8856901C3F1E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F8172C-6939-42AE-8CDB-FD0C931BE831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C80189-3EF4-4923-9B52-0103488BA8AA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9C79F9-F133-4C7C-871B-36716C13DA9A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45593B-D6BF-472D-A64B-CBADC0F7C9FD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4E5F77-FCE5-4FBC-A673-0CBBABC1718D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9E3FE5-FDE6-436E-9C3D-B33D4376F949}"/>
              </a:ext>
            </a:extLst>
          </p:cNvPr>
          <p:cNvCxnSpPr/>
          <p:nvPr/>
        </p:nvCxnSpPr>
        <p:spPr>
          <a:xfrm flipV="1">
            <a:off x="7891735" y="5836462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3680C0A-FC05-4FB9-B9BE-F22942A176A3}"/>
              </a:ext>
            </a:extLst>
          </p:cNvPr>
          <p:cNvSpPr txBox="1"/>
          <p:nvPr/>
        </p:nvSpPr>
        <p:spPr>
          <a:xfrm>
            <a:off x="6920904" y="5180496"/>
            <a:ext cx="194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Human Genome Sequenced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E0D8E6-320C-40D0-BD77-8E2F60E230B2}"/>
              </a:ext>
            </a:extLst>
          </p:cNvPr>
          <p:cNvCxnSpPr/>
          <p:nvPr/>
        </p:nvCxnSpPr>
        <p:spPr>
          <a:xfrm flipV="1">
            <a:off x="8715450" y="5833084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2561620-E118-4F1E-902A-B42DEA1F6689}"/>
              </a:ext>
            </a:extLst>
          </p:cNvPr>
          <p:cNvCxnSpPr>
            <a:cxnSpLocks/>
          </p:cNvCxnSpPr>
          <p:nvPr/>
        </p:nvCxnSpPr>
        <p:spPr>
          <a:xfrm flipV="1">
            <a:off x="8714506" y="5364938"/>
            <a:ext cx="231113" cy="48209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4E94F9A-E0C9-4676-9FFA-1056004E9403}"/>
              </a:ext>
            </a:extLst>
          </p:cNvPr>
          <p:cNvSpPr txBox="1"/>
          <p:nvPr/>
        </p:nvSpPr>
        <p:spPr>
          <a:xfrm>
            <a:off x="8549453" y="4986587"/>
            <a:ext cx="97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0D983F-EAD8-4723-8FAD-CC267317A217}"/>
              </a:ext>
            </a:extLst>
          </p:cNvPr>
          <p:cNvSpPr txBox="1"/>
          <p:nvPr/>
        </p:nvSpPr>
        <p:spPr>
          <a:xfrm>
            <a:off x="7538936" y="1340781"/>
            <a:ext cx="465306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Affix DNA to beads</a:t>
            </a:r>
            <a:r>
              <a:rPr lang="en-US" sz="2400" i="1" dirty="0"/>
              <a:t> </a:t>
            </a:r>
            <a:r>
              <a:rPr lang="en-US" sz="2400" dirty="0"/>
              <a:t>and</a:t>
            </a:r>
            <a:r>
              <a:rPr lang="en-US" sz="2400" i="1" dirty="0"/>
              <a:t> </a:t>
            </a:r>
            <a:r>
              <a:rPr lang="en-US" sz="2400" dirty="0"/>
              <a:t>synthesize with DNA polymerase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Detect sequence by changes in pH that result from H</a:t>
            </a:r>
            <a:r>
              <a:rPr lang="en-US" sz="2400" baseline="30000" dirty="0"/>
              <a:t>+</a:t>
            </a:r>
            <a:r>
              <a:rPr lang="en-US" sz="2400" dirty="0"/>
              <a:t> ions being released during polymerization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EA7D01D-DFAF-4A8E-9189-472A4859C21B}"/>
              </a:ext>
            </a:extLst>
          </p:cNvPr>
          <p:cNvCxnSpPr>
            <a:cxnSpLocks/>
          </p:cNvCxnSpPr>
          <p:nvPr/>
        </p:nvCxnSpPr>
        <p:spPr>
          <a:xfrm flipH="1" flipV="1">
            <a:off x="8699389" y="4986587"/>
            <a:ext cx="15114" cy="92368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B5D90BF-390E-468E-BCD2-80CEF8DCDBAB}"/>
              </a:ext>
            </a:extLst>
          </p:cNvPr>
          <p:cNvSpPr txBox="1"/>
          <p:nvPr/>
        </p:nvSpPr>
        <p:spPr>
          <a:xfrm>
            <a:off x="7607672" y="4633364"/>
            <a:ext cx="221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Solexa</a:t>
            </a:r>
            <a:r>
              <a:rPr lang="en-US" dirty="0"/>
              <a:t> (now Illumina)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88E604-E253-4968-85F5-801639A7FED3}"/>
              </a:ext>
            </a:extLst>
          </p:cNvPr>
          <p:cNvSpPr/>
          <p:nvPr/>
        </p:nvSpPr>
        <p:spPr>
          <a:xfrm>
            <a:off x="1285875" y="3267074"/>
            <a:ext cx="1514475" cy="484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59543C-C97A-4AAB-830A-1C7A2DE4BF63}"/>
              </a:ext>
            </a:extLst>
          </p:cNvPr>
          <p:cNvSpPr/>
          <p:nvPr/>
        </p:nvSpPr>
        <p:spPr>
          <a:xfrm>
            <a:off x="1529461" y="3607216"/>
            <a:ext cx="632714" cy="831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361550-CE8D-42E1-BA07-44E46C0449EA}"/>
              </a:ext>
            </a:extLst>
          </p:cNvPr>
          <p:cNvSpPr/>
          <p:nvPr/>
        </p:nvSpPr>
        <p:spPr>
          <a:xfrm>
            <a:off x="1619284" y="4278523"/>
            <a:ext cx="413940" cy="388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61E9D6-CAFF-42CF-84AC-18F3EE43EA39}"/>
              </a:ext>
            </a:extLst>
          </p:cNvPr>
          <p:cNvSpPr/>
          <p:nvPr/>
        </p:nvSpPr>
        <p:spPr>
          <a:xfrm>
            <a:off x="545266" y="1049320"/>
            <a:ext cx="205230" cy="169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6F4F86-8E60-4291-8F17-35E4D8A22EDA}"/>
              </a:ext>
            </a:extLst>
          </p:cNvPr>
          <p:cNvCxnSpPr/>
          <p:nvPr/>
        </p:nvCxnSpPr>
        <p:spPr>
          <a:xfrm flipV="1">
            <a:off x="8907519" y="5842000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F88E0F6-B723-4B28-870E-E6798FBF5B72}"/>
              </a:ext>
            </a:extLst>
          </p:cNvPr>
          <p:cNvCxnSpPr>
            <a:cxnSpLocks/>
          </p:cNvCxnSpPr>
          <p:nvPr/>
        </p:nvCxnSpPr>
        <p:spPr>
          <a:xfrm flipV="1">
            <a:off x="8904346" y="5587437"/>
            <a:ext cx="254520" cy="258986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952A05F-3840-4CE4-8E39-4661AC1BD134}"/>
              </a:ext>
            </a:extLst>
          </p:cNvPr>
          <p:cNvSpPr txBox="1"/>
          <p:nvPr/>
        </p:nvSpPr>
        <p:spPr>
          <a:xfrm>
            <a:off x="8945619" y="5301699"/>
            <a:ext cx="97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SOLiD</a:t>
            </a:r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4EA6A3-CD49-407C-859B-E8B628C5BCC4}"/>
              </a:ext>
            </a:extLst>
          </p:cNvPr>
          <p:cNvCxnSpPr/>
          <p:nvPr/>
        </p:nvCxnSpPr>
        <p:spPr>
          <a:xfrm flipV="1">
            <a:off x="9561077" y="5843270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4E9651B-9A66-44E4-A8DB-B05EF76FC978}"/>
              </a:ext>
            </a:extLst>
          </p:cNvPr>
          <p:cNvCxnSpPr>
            <a:cxnSpLocks/>
          </p:cNvCxnSpPr>
          <p:nvPr/>
        </p:nvCxnSpPr>
        <p:spPr>
          <a:xfrm flipV="1">
            <a:off x="9561077" y="5448428"/>
            <a:ext cx="490939" cy="3876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BBD8414-83C4-4CE0-B405-BE860331F7EA}"/>
              </a:ext>
            </a:extLst>
          </p:cNvPr>
          <p:cNvSpPr txBox="1"/>
          <p:nvPr/>
        </p:nvSpPr>
        <p:spPr>
          <a:xfrm>
            <a:off x="9958772" y="5139982"/>
            <a:ext cx="1242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Ion Torrent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87E9A11-AB18-4A89-914B-E5086AB74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76" y="800516"/>
            <a:ext cx="6638925" cy="26289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A0CF1BAA-ACB1-4824-B656-BD3878A5596B}"/>
              </a:ext>
            </a:extLst>
          </p:cNvPr>
          <p:cNvSpPr/>
          <p:nvPr/>
        </p:nvSpPr>
        <p:spPr>
          <a:xfrm>
            <a:off x="8715455" y="5836070"/>
            <a:ext cx="1089208" cy="422857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AC8A61-41E4-4F2E-8F05-622D7E55E755}"/>
              </a:ext>
            </a:extLst>
          </p:cNvPr>
          <p:cNvSpPr txBox="1"/>
          <p:nvPr/>
        </p:nvSpPr>
        <p:spPr>
          <a:xfrm>
            <a:off x="2954128" y="534089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https://www.atdbio.com/content/58/Next-generation-sequencing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7511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731BC0B-E8BC-4584-B80D-E18604296DDF}"/>
              </a:ext>
            </a:extLst>
          </p:cNvPr>
          <p:cNvGraphicFramePr>
            <a:graphicFrameLocks noGrp="1"/>
          </p:cNvGraphicFramePr>
          <p:nvPr/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D898F9F2-C5CE-44AD-9774-82CE0AB52EB5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776789-A85C-4AAF-A65E-2E1444BD1C66}"/>
              </a:ext>
            </a:extLst>
          </p:cNvPr>
          <p:cNvSpPr/>
          <p:nvPr/>
        </p:nvSpPr>
        <p:spPr>
          <a:xfrm>
            <a:off x="1966549" y="5836462"/>
            <a:ext cx="6748901" cy="42672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B204F3C-1A02-4B15-8A4F-7BF227925C5A}"/>
              </a:ext>
            </a:extLst>
          </p:cNvPr>
          <p:cNvCxnSpPr>
            <a:cxnSpLocks/>
          </p:cNvCxnSpPr>
          <p:nvPr/>
        </p:nvCxnSpPr>
        <p:spPr>
          <a:xfrm flipV="1">
            <a:off x="1966549" y="5821680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64" y="36855"/>
            <a:ext cx="11526794" cy="804648"/>
          </a:xfrm>
        </p:spPr>
        <p:txBody>
          <a:bodyPr>
            <a:normAutofit/>
          </a:bodyPr>
          <a:lstStyle/>
          <a:p>
            <a:r>
              <a:rPr lang="en-US" dirty="0"/>
              <a:t>Ion Torrent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86187-6D4C-4631-912A-94EA78315FC4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07F695-5087-4025-BD2B-8856901C3F1E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F8172C-6939-42AE-8CDB-FD0C931BE831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C80189-3EF4-4923-9B52-0103488BA8AA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9C79F9-F133-4C7C-871B-36716C13DA9A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45593B-D6BF-472D-A64B-CBADC0F7C9FD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4E5F77-FCE5-4FBC-A673-0CBBABC1718D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9E3FE5-FDE6-436E-9C3D-B33D4376F949}"/>
              </a:ext>
            </a:extLst>
          </p:cNvPr>
          <p:cNvCxnSpPr/>
          <p:nvPr/>
        </p:nvCxnSpPr>
        <p:spPr>
          <a:xfrm flipV="1">
            <a:off x="7891735" y="5836462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3680C0A-FC05-4FB9-B9BE-F22942A176A3}"/>
              </a:ext>
            </a:extLst>
          </p:cNvPr>
          <p:cNvSpPr txBox="1"/>
          <p:nvPr/>
        </p:nvSpPr>
        <p:spPr>
          <a:xfrm>
            <a:off x="6920904" y="5180496"/>
            <a:ext cx="194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Human Genome Sequenced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E0D8E6-320C-40D0-BD77-8E2F60E230B2}"/>
              </a:ext>
            </a:extLst>
          </p:cNvPr>
          <p:cNvCxnSpPr/>
          <p:nvPr/>
        </p:nvCxnSpPr>
        <p:spPr>
          <a:xfrm flipV="1">
            <a:off x="8715450" y="5833084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2561620-E118-4F1E-902A-B42DEA1F6689}"/>
              </a:ext>
            </a:extLst>
          </p:cNvPr>
          <p:cNvCxnSpPr>
            <a:cxnSpLocks/>
          </p:cNvCxnSpPr>
          <p:nvPr/>
        </p:nvCxnSpPr>
        <p:spPr>
          <a:xfrm flipV="1">
            <a:off x="8714506" y="5364938"/>
            <a:ext cx="231113" cy="48209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4E94F9A-E0C9-4676-9FFA-1056004E9403}"/>
              </a:ext>
            </a:extLst>
          </p:cNvPr>
          <p:cNvSpPr txBox="1"/>
          <p:nvPr/>
        </p:nvSpPr>
        <p:spPr>
          <a:xfrm>
            <a:off x="8549453" y="4986587"/>
            <a:ext cx="97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0D983F-EAD8-4723-8FAD-CC267317A217}"/>
              </a:ext>
            </a:extLst>
          </p:cNvPr>
          <p:cNvSpPr txBox="1"/>
          <p:nvPr/>
        </p:nvSpPr>
        <p:spPr>
          <a:xfrm>
            <a:off x="7538936" y="1340781"/>
            <a:ext cx="465306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Affix DNA to beads</a:t>
            </a:r>
            <a:r>
              <a:rPr lang="en-US" sz="2400" i="1" dirty="0"/>
              <a:t> </a:t>
            </a:r>
            <a:r>
              <a:rPr lang="en-US" sz="2400" dirty="0"/>
              <a:t>and</a:t>
            </a:r>
            <a:r>
              <a:rPr lang="en-US" sz="2400" i="1" dirty="0"/>
              <a:t> </a:t>
            </a:r>
            <a:r>
              <a:rPr lang="en-US" sz="2400" dirty="0"/>
              <a:t>synthesize with DNA polymerase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Detect sequence by changes in pH that result from H</a:t>
            </a:r>
            <a:r>
              <a:rPr lang="en-US" sz="2400" baseline="30000" dirty="0"/>
              <a:t>+</a:t>
            </a:r>
            <a:r>
              <a:rPr lang="en-US" sz="2400" dirty="0"/>
              <a:t> ions being released during polymerization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EA7D01D-DFAF-4A8E-9189-472A4859C21B}"/>
              </a:ext>
            </a:extLst>
          </p:cNvPr>
          <p:cNvCxnSpPr>
            <a:cxnSpLocks/>
          </p:cNvCxnSpPr>
          <p:nvPr/>
        </p:nvCxnSpPr>
        <p:spPr>
          <a:xfrm flipH="1" flipV="1">
            <a:off x="8699389" y="4986587"/>
            <a:ext cx="15114" cy="92368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B5D90BF-390E-468E-BCD2-80CEF8DCDBAB}"/>
              </a:ext>
            </a:extLst>
          </p:cNvPr>
          <p:cNvSpPr txBox="1"/>
          <p:nvPr/>
        </p:nvSpPr>
        <p:spPr>
          <a:xfrm>
            <a:off x="7607672" y="4633364"/>
            <a:ext cx="221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Solexa</a:t>
            </a:r>
            <a:r>
              <a:rPr lang="en-US" dirty="0"/>
              <a:t> (now Illumina)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88E604-E253-4968-85F5-801639A7FED3}"/>
              </a:ext>
            </a:extLst>
          </p:cNvPr>
          <p:cNvSpPr/>
          <p:nvPr/>
        </p:nvSpPr>
        <p:spPr>
          <a:xfrm>
            <a:off x="1285875" y="3267074"/>
            <a:ext cx="1514475" cy="484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59543C-C97A-4AAB-830A-1C7A2DE4BF63}"/>
              </a:ext>
            </a:extLst>
          </p:cNvPr>
          <p:cNvSpPr/>
          <p:nvPr/>
        </p:nvSpPr>
        <p:spPr>
          <a:xfrm>
            <a:off x="1529461" y="3607216"/>
            <a:ext cx="632714" cy="831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361550-CE8D-42E1-BA07-44E46C0449EA}"/>
              </a:ext>
            </a:extLst>
          </p:cNvPr>
          <p:cNvSpPr/>
          <p:nvPr/>
        </p:nvSpPr>
        <p:spPr>
          <a:xfrm>
            <a:off x="1619284" y="4278523"/>
            <a:ext cx="413940" cy="388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61E9D6-CAFF-42CF-84AC-18F3EE43EA39}"/>
              </a:ext>
            </a:extLst>
          </p:cNvPr>
          <p:cNvSpPr/>
          <p:nvPr/>
        </p:nvSpPr>
        <p:spPr>
          <a:xfrm>
            <a:off x="545266" y="1049320"/>
            <a:ext cx="205230" cy="169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6F4F86-8E60-4291-8F17-35E4D8A22EDA}"/>
              </a:ext>
            </a:extLst>
          </p:cNvPr>
          <p:cNvCxnSpPr/>
          <p:nvPr/>
        </p:nvCxnSpPr>
        <p:spPr>
          <a:xfrm flipV="1">
            <a:off x="8907519" y="5842000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F88E0F6-B723-4B28-870E-E6798FBF5B72}"/>
              </a:ext>
            </a:extLst>
          </p:cNvPr>
          <p:cNvCxnSpPr>
            <a:cxnSpLocks/>
          </p:cNvCxnSpPr>
          <p:nvPr/>
        </p:nvCxnSpPr>
        <p:spPr>
          <a:xfrm flipV="1">
            <a:off x="8904346" y="5587437"/>
            <a:ext cx="254520" cy="258986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952A05F-3840-4CE4-8E39-4661AC1BD134}"/>
              </a:ext>
            </a:extLst>
          </p:cNvPr>
          <p:cNvSpPr txBox="1"/>
          <p:nvPr/>
        </p:nvSpPr>
        <p:spPr>
          <a:xfrm>
            <a:off x="8945619" y="5301699"/>
            <a:ext cx="97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SOLiD</a:t>
            </a:r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4EA6A3-CD49-407C-859B-E8B628C5BCC4}"/>
              </a:ext>
            </a:extLst>
          </p:cNvPr>
          <p:cNvCxnSpPr/>
          <p:nvPr/>
        </p:nvCxnSpPr>
        <p:spPr>
          <a:xfrm flipV="1">
            <a:off x="9561077" y="5843270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4E9651B-9A66-44E4-A8DB-B05EF76FC978}"/>
              </a:ext>
            </a:extLst>
          </p:cNvPr>
          <p:cNvCxnSpPr>
            <a:cxnSpLocks/>
          </p:cNvCxnSpPr>
          <p:nvPr/>
        </p:nvCxnSpPr>
        <p:spPr>
          <a:xfrm flipV="1">
            <a:off x="9561077" y="5448428"/>
            <a:ext cx="490939" cy="3876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BBD8414-83C4-4CE0-B405-BE860331F7EA}"/>
              </a:ext>
            </a:extLst>
          </p:cNvPr>
          <p:cNvSpPr txBox="1"/>
          <p:nvPr/>
        </p:nvSpPr>
        <p:spPr>
          <a:xfrm>
            <a:off x="9958772" y="5139982"/>
            <a:ext cx="1242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Ion Torrent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87E9A11-AB18-4A89-914B-E5086AB74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76" y="800516"/>
            <a:ext cx="6638925" cy="2628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0ACE6D-963D-4DD9-BAA3-D017FFCB0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052" y="3432767"/>
            <a:ext cx="3438525" cy="202882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DCCCBD9-5FB9-40BF-8640-626C85877881}"/>
              </a:ext>
            </a:extLst>
          </p:cNvPr>
          <p:cNvSpPr/>
          <p:nvPr/>
        </p:nvSpPr>
        <p:spPr>
          <a:xfrm>
            <a:off x="8715455" y="5836070"/>
            <a:ext cx="1089208" cy="422857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55B875-2A39-46CD-9AE4-970FCDEC8F0A}"/>
              </a:ext>
            </a:extLst>
          </p:cNvPr>
          <p:cNvSpPr txBox="1"/>
          <p:nvPr/>
        </p:nvSpPr>
        <p:spPr>
          <a:xfrm>
            <a:off x="2954128" y="534089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https://www.atdbio.com/content/58/Next-generation-sequencing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5533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731BC0B-E8BC-4584-B80D-E18604296DDF}"/>
              </a:ext>
            </a:extLst>
          </p:cNvPr>
          <p:cNvGraphicFramePr>
            <a:graphicFrameLocks noGrp="1"/>
          </p:cNvGraphicFramePr>
          <p:nvPr/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D898F9F2-C5CE-44AD-9774-82CE0AB52EB5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776789-A85C-4AAF-A65E-2E1444BD1C66}"/>
              </a:ext>
            </a:extLst>
          </p:cNvPr>
          <p:cNvSpPr/>
          <p:nvPr/>
        </p:nvSpPr>
        <p:spPr>
          <a:xfrm>
            <a:off x="1966549" y="5836462"/>
            <a:ext cx="6748901" cy="42672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B204F3C-1A02-4B15-8A4F-7BF227925C5A}"/>
              </a:ext>
            </a:extLst>
          </p:cNvPr>
          <p:cNvCxnSpPr>
            <a:cxnSpLocks/>
          </p:cNvCxnSpPr>
          <p:nvPr/>
        </p:nvCxnSpPr>
        <p:spPr>
          <a:xfrm flipV="1">
            <a:off x="1966549" y="5821680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64" y="294030"/>
            <a:ext cx="11526794" cy="804648"/>
          </a:xfrm>
        </p:spPr>
        <p:txBody>
          <a:bodyPr>
            <a:normAutofit fontScale="90000"/>
          </a:bodyPr>
          <a:lstStyle/>
          <a:p>
            <a:r>
              <a:rPr lang="en-US" dirty="0"/>
              <a:t>Third generation sequencing promises longer, higher quality assemblies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86187-6D4C-4631-912A-94EA78315FC4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07F695-5087-4025-BD2B-8856901C3F1E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F8172C-6939-42AE-8CDB-FD0C931BE831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C80189-3EF4-4923-9B52-0103488BA8AA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9C79F9-F133-4C7C-871B-36716C13DA9A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45593B-D6BF-472D-A64B-CBADC0F7C9FD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4E5F77-FCE5-4FBC-A673-0CBBABC1718D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9E3FE5-FDE6-436E-9C3D-B33D4376F949}"/>
              </a:ext>
            </a:extLst>
          </p:cNvPr>
          <p:cNvCxnSpPr/>
          <p:nvPr/>
        </p:nvCxnSpPr>
        <p:spPr>
          <a:xfrm flipV="1">
            <a:off x="7891735" y="5836462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3680C0A-FC05-4FB9-B9BE-F22942A176A3}"/>
              </a:ext>
            </a:extLst>
          </p:cNvPr>
          <p:cNvSpPr txBox="1"/>
          <p:nvPr/>
        </p:nvSpPr>
        <p:spPr>
          <a:xfrm>
            <a:off x="6920904" y="5180496"/>
            <a:ext cx="194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Human Genome Sequenced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E0D8E6-320C-40D0-BD77-8E2F60E230B2}"/>
              </a:ext>
            </a:extLst>
          </p:cNvPr>
          <p:cNvCxnSpPr/>
          <p:nvPr/>
        </p:nvCxnSpPr>
        <p:spPr>
          <a:xfrm flipV="1">
            <a:off x="8715450" y="5833084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2561620-E118-4F1E-902A-B42DEA1F6689}"/>
              </a:ext>
            </a:extLst>
          </p:cNvPr>
          <p:cNvCxnSpPr>
            <a:cxnSpLocks/>
          </p:cNvCxnSpPr>
          <p:nvPr/>
        </p:nvCxnSpPr>
        <p:spPr>
          <a:xfrm flipV="1">
            <a:off x="8714506" y="5364938"/>
            <a:ext cx="231113" cy="48209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4E94F9A-E0C9-4676-9FFA-1056004E9403}"/>
              </a:ext>
            </a:extLst>
          </p:cNvPr>
          <p:cNvSpPr txBox="1"/>
          <p:nvPr/>
        </p:nvSpPr>
        <p:spPr>
          <a:xfrm>
            <a:off x="8549453" y="4986587"/>
            <a:ext cx="97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454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EA7D01D-DFAF-4A8E-9189-472A4859C21B}"/>
              </a:ext>
            </a:extLst>
          </p:cNvPr>
          <p:cNvCxnSpPr>
            <a:cxnSpLocks/>
          </p:cNvCxnSpPr>
          <p:nvPr/>
        </p:nvCxnSpPr>
        <p:spPr>
          <a:xfrm flipH="1" flipV="1">
            <a:off x="8699389" y="4986587"/>
            <a:ext cx="15114" cy="92368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B5D90BF-390E-468E-BCD2-80CEF8DCDBAB}"/>
              </a:ext>
            </a:extLst>
          </p:cNvPr>
          <p:cNvSpPr txBox="1"/>
          <p:nvPr/>
        </p:nvSpPr>
        <p:spPr>
          <a:xfrm>
            <a:off x="7607672" y="4633364"/>
            <a:ext cx="221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Solexa</a:t>
            </a:r>
            <a:r>
              <a:rPr lang="en-US" dirty="0"/>
              <a:t> (now Illumina)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88E604-E253-4968-85F5-801639A7FED3}"/>
              </a:ext>
            </a:extLst>
          </p:cNvPr>
          <p:cNvSpPr/>
          <p:nvPr/>
        </p:nvSpPr>
        <p:spPr>
          <a:xfrm>
            <a:off x="1285875" y="3267074"/>
            <a:ext cx="1514475" cy="484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59543C-C97A-4AAB-830A-1C7A2DE4BF63}"/>
              </a:ext>
            </a:extLst>
          </p:cNvPr>
          <p:cNvSpPr/>
          <p:nvPr/>
        </p:nvSpPr>
        <p:spPr>
          <a:xfrm>
            <a:off x="1529461" y="3607216"/>
            <a:ext cx="632714" cy="831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361550-CE8D-42E1-BA07-44E46C0449EA}"/>
              </a:ext>
            </a:extLst>
          </p:cNvPr>
          <p:cNvSpPr/>
          <p:nvPr/>
        </p:nvSpPr>
        <p:spPr>
          <a:xfrm>
            <a:off x="1619284" y="4278523"/>
            <a:ext cx="413940" cy="388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C2A7A7-C802-4DAB-8173-E6642B74549D}"/>
              </a:ext>
            </a:extLst>
          </p:cNvPr>
          <p:cNvSpPr/>
          <p:nvPr/>
        </p:nvSpPr>
        <p:spPr>
          <a:xfrm>
            <a:off x="8715455" y="5836070"/>
            <a:ext cx="1089208" cy="422857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E8BC7B-41F8-4042-A0E8-C86D6795EC8D}"/>
              </a:ext>
            </a:extLst>
          </p:cNvPr>
          <p:cNvSpPr/>
          <p:nvPr/>
        </p:nvSpPr>
        <p:spPr>
          <a:xfrm>
            <a:off x="9803711" y="5836070"/>
            <a:ext cx="2093883" cy="442809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831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731BC0B-E8BC-4584-B80D-E18604296DDF}"/>
              </a:ext>
            </a:extLst>
          </p:cNvPr>
          <p:cNvGraphicFramePr>
            <a:graphicFrameLocks noGrp="1"/>
          </p:cNvGraphicFramePr>
          <p:nvPr/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D898F9F2-C5CE-44AD-9774-82CE0AB52EB5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776789-A85C-4AAF-A65E-2E1444BD1C66}"/>
              </a:ext>
            </a:extLst>
          </p:cNvPr>
          <p:cNvSpPr/>
          <p:nvPr/>
        </p:nvSpPr>
        <p:spPr>
          <a:xfrm>
            <a:off x="1966549" y="5836462"/>
            <a:ext cx="6748901" cy="42672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B204F3C-1A02-4B15-8A4F-7BF227925C5A}"/>
              </a:ext>
            </a:extLst>
          </p:cNvPr>
          <p:cNvCxnSpPr>
            <a:cxnSpLocks/>
          </p:cNvCxnSpPr>
          <p:nvPr/>
        </p:nvCxnSpPr>
        <p:spPr>
          <a:xfrm flipV="1">
            <a:off x="1966549" y="5821680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64" y="294030"/>
            <a:ext cx="11526794" cy="804648"/>
          </a:xfrm>
        </p:spPr>
        <p:txBody>
          <a:bodyPr>
            <a:normAutofit/>
          </a:bodyPr>
          <a:lstStyle/>
          <a:p>
            <a:r>
              <a:rPr lang="en-US" dirty="0"/>
              <a:t>PacBio single molecule real-time sequencing (SMRT)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86187-6D4C-4631-912A-94EA78315FC4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07F695-5087-4025-BD2B-8856901C3F1E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F8172C-6939-42AE-8CDB-FD0C931BE831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C80189-3EF4-4923-9B52-0103488BA8AA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9C79F9-F133-4C7C-871B-36716C13DA9A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45593B-D6BF-472D-A64B-CBADC0F7C9FD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4E5F77-FCE5-4FBC-A673-0CBBABC1718D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9E3FE5-FDE6-436E-9C3D-B33D4376F949}"/>
              </a:ext>
            </a:extLst>
          </p:cNvPr>
          <p:cNvCxnSpPr/>
          <p:nvPr/>
        </p:nvCxnSpPr>
        <p:spPr>
          <a:xfrm flipV="1">
            <a:off x="7891735" y="5836462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3680C0A-FC05-4FB9-B9BE-F22942A176A3}"/>
              </a:ext>
            </a:extLst>
          </p:cNvPr>
          <p:cNvSpPr txBox="1"/>
          <p:nvPr/>
        </p:nvSpPr>
        <p:spPr>
          <a:xfrm>
            <a:off x="6920904" y="5180496"/>
            <a:ext cx="194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Human Genome Sequenced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E2E3DC-3349-44C6-BBCA-3D23F320FE5B}"/>
              </a:ext>
            </a:extLst>
          </p:cNvPr>
          <p:cNvSpPr/>
          <p:nvPr/>
        </p:nvSpPr>
        <p:spPr>
          <a:xfrm>
            <a:off x="8715455" y="5836070"/>
            <a:ext cx="1089208" cy="422857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E0D8E6-320C-40D0-BD77-8E2F60E230B2}"/>
              </a:ext>
            </a:extLst>
          </p:cNvPr>
          <p:cNvCxnSpPr/>
          <p:nvPr/>
        </p:nvCxnSpPr>
        <p:spPr>
          <a:xfrm flipV="1">
            <a:off x="8715450" y="5833084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2561620-E118-4F1E-902A-B42DEA1F6689}"/>
              </a:ext>
            </a:extLst>
          </p:cNvPr>
          <p:cNvCxnSpPr>
            <a:cxnSpLocks/>
          </p:cNvCxnSpPr>
          <p:nvPr/>
        </p:nvCxnSpPr>
        <p:spPr>
          <a:xfrm flipV="1">
            <a:off x="8714506" y="5364938"/>
            <a:ext cx="231113" cy="48209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4E94F9A-E0C9-4676-9FFA-1056004E9403}"/>
              </a:ext>
            </a:extLst>
          </p:cNvPr>
          <p:cNvSpPr txBox="1"/>
          <p:nvPr/>
        </p:nvSpPr>
        <p:spPr>
          <a:xfrm>
            <a:off x="8549453" y="4986587"/>
            <a:ext cx="97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454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EA7D01D-DFAF-4A8E-9189-472A4859C21B}"/>
              </a:ext>
            </a:extLst>
          </p:cNvPr>
          <p:cNvCxnSpPr>
            <a:cxnSpLocks/>
          </p:cNvCxnSpPr>
          <p:nvPr/>
        </p:nvCxnSpPr>
        <p:spPr>
          <a:xfrm flipH="1" flipV="1">
            <a:off x="8699389" y="4986587"/>
            <a:ext cx="15114" cy="92368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B5D90BF-390E-468E-BCD2-80CEF8DCDBAB}"/>
              </a:ext>
            </a:extLst>
          </p:cNvPr>
          <p:cNvSpPr txBox="1"/>
          <p:nvPr/>
        </p:nvSpPr>
        <p:spPr>
          <a:xfrm>
            <a:off x="7607672" y="4633364"/>
            <a:ext cx="221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Solexa</a:t>
            </a:r>
            <a:r>
              <a:rPr lang="en-US" dirty="0"/>
              <a:t> (now Illumina)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88E604-E253-4968-85F5-801639A7FED3}"/>
              </a:ext>
            </a:extLst>
          </p:cNvPr>
          <p:cNvSpPr/>
          <p:nvPr/>
        </p:nvSpPr>
        <p:spPr>
          <a:xfrm>
            <a:off x="1285875" y="3267074"/>
            <a:ext cx="1514475" cy="484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59543C-C97A-4AAB-830A-1C7A2DE4BF63}"/>
              </a:ext>
            </a:extLst>
          </p:cNvPr>
          <p:cNvSpPr/>
          <p:nvPr/>
        </p:nvSpPr>
        <p:spPr>
          <a:xfrm>
            <a:off x="1529461" y="3607216"/>
            <a:ext cx="632714" cy="831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361550-CE8D-42E1-BA07-44E46C0449EA}"/>
              </a:ext>
            </a:extLst>
          </p:cNvPr>
          <p:cNvSpPr/>
          <p:nvPr/>
        </p:nvSpPr>
        <p:spPr>
          <a:xfrm>
            <a:off x="1619284" y="4278523"/>
            <a:ext cx="413940" cy="388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61E9D6-CAFF-42CF-84AC-18F3EE43EA39}"/>
              </a:ext>
            </a:extLst>
          </p:cNvPr>
          <p:cNvSpPr/>
          <p:nvPr/>
        </p:nvSpPr>
        <p:spPr>
          <a:xfrm>
            <a:off x="545266" y="1049320"/>
            <a:ext cx="205230" cy="169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684D3B-C0FD-4C83-BEE3-F88B904AAED8}"/>
              </a:ext>
            </a:extLst>
          </p:cNvPr>
          <p:cNvSpPr/>
          <p:nvPr/>
        </p:nvSpPr>
        <p:spPr>
          <a:xfrm>
            <a:off x="9803711" y="5836070"/>
            <a:ext cx="2093883" cy="442809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B83FCD7-82D3-406E-A584-3F94CF271A4A}"/>
              </a:ext>
            </a:extLst>
          </p:cNvPr>
          <p:cNvCxnSpPr/>
          <p:nvPr/>
        </p:nvCxnSpPr>
        <p:spPr>
          <a:xfrm flipV="1">
            <a:off x="9804663" y="5842609"/>
            <a:ext cx="0" cy="431342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0090432-7699-44AA-AAAB-A731AD6AAC49}"/>
              </a:ext>
            </a:extLst>
          </p:cNvPr>
          <p:cNvCxnSpPr>
            <a:cxnSpLocks/>
          </p:cNvCxnSpPr>
          <p:nvPr/>
        </p:nvCxnSpPr>
        <p:spPr>
          <a:xfrm flipV="1">
            <a:off x="9804663" y="5486400"/>
            <a:ext cx="180975" cy="35560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F621F9F-EFC3-4FBD-B5F0-B5E8EFC88A67}"/>
              </a:ext>
            </a:extLst>
          </p:cNvPr>
          <p:cNvSpPr txBox="1"/>
          <p:nvPr/>
        </p:nvSpPr>
        <p:spPr>
          <a:xfrm>
            <a:off x="9339915" y="5151732"/>
            <a:ext cx="1448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PacBio SMRT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AAAD5BE-D2A3-409E-845F-5C02A00C1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811" y="1262862"/>
            <a:ext cx="3068952" cy="375344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10067BC-9732-40D1-9417-7839FB98CE1F}"/>
              </a:ext>
            </a:extLst>
          </p:cNvPr>
          <p:cNvSpPr txBox="1"/>
          <p:nvPr/>
        </p:nvSpPr>
        <p:spPr>
          <a:xfrm>
            <a:off x="5954661" y="1812771"/>
            <a:ext cx="46530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Affix the </a:t>
            </a:r>
            <a:r>
              <a:rPr lang="en-US" sz="2400" i="1" dirty="0"/>
              <a:t>polymerase</a:t>
            </a:r>
            <a:r>
              <a:rPr lang="en-US" sz="2400" dirty="0"/>
              <a:t> to the bottom of a well, the diameter of which is smaller than the wavelength of light emitted by the fluorescent dNTPs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AA8D88-8399-4675-A305-781F481EEA54}"/>
              </a:ext>
            </a:extLst>
          </p:cNvPr>
          <p:cNvSpPr txBox="1"/>
          <p:nvPr/>
        </p:nvSpPr>
        <p:spPr>
          <a:xfrm>
            <a:off x="1075142" y="4988452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Heather and Chain 2016, Genomics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7594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731BC0B-E8BC-4584-B80D-E18604296DDF}"/>
              </a:ext>
            </a:extLst>
          </p:cNvPr>
          <p:cNvGraphicFramePr>
            <a:graphicFrameLocks noGrp="1"/>
          </p:cNvGraphicFramePr>
          <p:nvPr/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D898F9F2-C5CE-44AD-9774-82CE0AB52EB5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776789-A85C-4AAF-A65E-2E1444BD1C66}"/>
              </a:ext>
            </a:extLst>
          </p:cNvPr>
          <p:cNvSpPr/>
          <p:nvPr/>
        </p:nvSpPr>
        <p:spPr>
          <a:xfrm>
            <a:off x="1966549" y="5836462"/>
            <a:ext cx="6748901" cy="42672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B204F3C-1A02-4B15-8A4F-7BF227925C5A}"/>
              </a:ext>
            </a:extLst>
          </p:cNvPr>
          <p:cNvCxnSpPr>
            <a:cxnSpLocks/>
          </p:cNvCxnSpPr>
          <p:nvPr/>
        </p:nvCxnSpPr>
        <p:spPr>
          <a:xfrm flipV="1">
            <a:off x="1966549" y="5821680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64" y="294030"/>
            <a:ext cx="11526794" cy="804648"/>
          </a:xfrm>
        </p:spPr>
        <p:txBody>
          <a:bodyPr>
            <a:normAutofit/>
          </a:bodyPr>
          <a:lstStyle/>
          <a:p>
            <a:r>
              <a:rPr lang="en-US" dirty="0"/>
              <a:t>PacBio single molecule real-time sequencing (SMRT)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86187-6D4C-4631-912A-94EA78315FC4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07F695-5087-4025-BD2B-8856901C3F1E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F8172C-6939-42AE-8CDB-FD0C931BE831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C80189-3EF4-4923-9B52-0103488BA8AA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9C79F9-F133-4C7C-871B-36716C13DA9A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45593B-D6BF-472D-A64B-CBADC0F7C9FD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4E5F77-FCE5-4FBC-A673-0CBBABC1718D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9E3FE5-FDE6-436E-9C3D-B33D4376F949}"/>
              </a:ext>
            </a:extLst>
          </p:cNvPr>
          <p:cNvCxnSpPr/>
          <p:nvPr/>
        </p:nvCxnSpPr>
        <p:spPr>
          <a:xfrm flipV="1">
            <a:off x="7891735" y="5836462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3680C0A-FC05-4FB9-B9BE-F22942A176A3}"/>
              </a:ext>
            </a:extLst>
          </p:cNvPr>
          <p:cNvSpPr txBox="1"/>
          <p:nvPr/>
        </p:nvSpPr>
        <p:spPr>
          <a:xfrm>
            <a:off x="6920904" y="5180496"/>
            <a:ext cx="194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Human Genome Sequenced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E2E3DC-3349-44C6-BBCA-3D23F320FE5B}"/>
              </a:ext>
            </a:extLst>
          </p:cNvPr>
          <p:cNvSpPr/>
          <p:nvPr/>
        </p:nvSpPr>
        <p:spPr>
          <a:xfrm>
            <a:off x="8715455" y="5836070"/>
            <a:ext cx="1089208" cy="422857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E0D8E6-320C-40D0-BD77-8E2F60E230B2}"/>
              </a:ext>
            </a:extLst>
          </p:cNvPr>
          <p:cNvCxnSpPr/>
          <p:nvPr/>
        </p:nvCxnSpPr>
        <p:spPr>
          <a:xfrm flipV="1">
            <a:off x="8715450" y="5833084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2561620-E118-4F1E-902A-B42DEA1F6689}"/>
              </a:ext>
            </a:extLst>
          </p:cNvPr>
          <p:cNvCxnSpPr>
            <a:cxnSpLocks/>
          </p:cNvCxnSpPr>
          <p:nvPr/>
        </p:nvCxnSpPr>
        <p:spPr>
          <a:xfrm flipV="1">
            <a:off x="8714506" y="5364938"/>
            <a:ext cx="231113" cy="48209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4E94F9A-E0C9-4676-9FFA-1056004E9403}"/>
              </a:ext>
            </a:extLst>
          </p:cNvPr>
          <p:cNvSpPr txBox="1"/>
          <p:nvPr/>
        </p:nvSpPr>
        <p:spPr>
          <a:xfrm>
            <a:off x="8549453" y="4986587"/>
            <a:ext cx="97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454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EA7D01D-DFAF-4A8E-9189-472A4859C21B}"/>
              </a:ext>
            </a:extLst>
          </p:cNvPr>
          <p:cNvCxnSpPr>
            <a:cxnSpLocks/>
          </p:cNvCxnSpPr>
          <p:nvPr/>
        </p:nvCxnSpPr>
        <p:spPr>
          <a:xfrm flipH="1" flipV="1">
            <a:off x="8699389" y="4986587"/>
            <a:ext cx="15114" cy="92368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B5D90BF-390E-468E-BCD2-80CEF8DCDBAB}"/>
              </a:ext>
            </a:extLst>
          </p:cNvPr>
          <p:cNvSpPr txBox="1"/>
          <p:nvPr/>
        </p:nvSpPr>
        <p:spPr>
          <a:xfrm>
            <a:off x="7607672" y="4633364"/>
            <a:ext cx="221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Solexa</a:t>
            </a:r>
            <a:r>
              <a:rPr lang="en-US" dirty="0"/>
              <a:t> (now Illumina)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88E604-E253-4968-85F5-801639A7FED3}"/>
              </a:ext>
            </a:extLst>
          </p:cNvPr>
          <p:cNvSpPr/>
          <p:nvPr/>
        </p:nvSpPr>
        <p:spPr>
          <a:xfrm>
            <a:off x="1285875" y="3267074"/>
            <a:ext cx="1514475" cy="484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59543C-C97A-4AAB-830A-1C7A2DE4BF63}"/>
              </a:ext>
            </a:extLst>
          </p:cNvPr>
          <p:cNvSpPr/>
          <p:nvPr/>
        </p:nvSpPr>
        <p:spPr>
          <a:xfrm>
            <a:off x="1529461" y="3607216"/>
            <a:ext cx="632714" cy="831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361550-CE8D-42E1-BA07-44E46C0449EA}"/>
              </a:ext>
            </a:extLst>
          </p:cNvPr>
          <p:cNvSpPr/>
          <p:nvPr/>
        </p:nvSpPr>
        <p:spPr>
          <a:xfrm>
            <a:off x="1619284" y="4278523"/>
            <a:ext cx="413940" cy="388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61E9D6-CAFF-42CF-84AC-18F3EE43EA39}"/>
              </a:ext>
            </a:extLst>
          </p:cNvPr>
          <p:cNvSpPr/>
          <p:nvPr/>
        </p:nvSpPr>
        <p:spPr>
          <a:xfrm>
            <a:off x="545266" y="1049320"/>
            <a:ext cx="205230" cy="169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684D3B-C0FD-4C83-BEE3-F88B904AAED8}"/>
              </a:ext>
            </a:extLst>
          </p:cNvPr>
          <p:cNvSpPr/>
          <p:nvPr/>
        </p:nvSpPr>
        <p:spPr>
          <a:xfrm>
            <a:off x="9803711" y="5836070"/>
            <a:ext cx="2093883" cy="442809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B83FCD7-82D3-406E-A584-3F94CF271A4A}"/>
              </a:ext>
            </a:extLst>
          </p:cNvPr>
          <p:cNvCxnSpPr/>
          <p:nvPr/>
        </p:nvCxnSpPr>
        <p:spPr>
          <a:xfrm flipV="1">
            <a:off x="9804663" y="5842609"/>
            <a:ext cx="0" cy="431342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0090432-7699-44AA-AAAB-A731AD6AAC49}"/>
              </a:ext>
            </a:extLst>
          </p:cNvPr>
          <p:cNvCxnSpPr>
            <a:cxnSpLocks/>
          </p:cNvCxnSpPr>
          <p:nvPr/>
        </p:nvCxnSpPr>
        <p:spPr>
          <a:xfrm flipV="1">
            <a:off x="9804663" y="5486400"/>
            <a:ext cx="180975" cy="35560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F621F9F-EFC3-4FBD-B5F0-B5E8EFC88A67}"/>
              </a:ext>
            </a:extLst>
          </p:cNvPr>
          <p:cNvSpPr txBox="1"/>
          <p:nvPr/>
        </p:nvSpPr>
        <p:spPr>
          <a:xfrm>
            <a:off x="9339915" y="5151732"/>
            <a:ext cx="1448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PacBio SMRT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AAAD5BE-D2A3-409E-845F-5C02A00C1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45" y="1262495"/>
            <a:ext cx="3068952" cy="37534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AA8D88-8399-4675-A305-781F481EEA54}"/>
              </a:ext>
            </a:extLst>
          </p:cNvPr>
          <p:cNvSpPr txBox="1"/>
          <p:nvPr/>
        </p:nvSpPr>
        <p:spPr>
          <a:xfrm>
            <a:off x="308235" y="4987506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Heather and Chain 2016, Genomics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" name="Picture 1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B7A8702D-CD37-473A-9A8E-B261885E1E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14" y="1239394"/>
            <a:ext cx="7714553" cy="33939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A98D296-EBEF-4898-B139-B3BD715056C7}"/>
              </a:ext>
            </a:extLst>
          </p:cNvPr>
          <p:cNvSpPr txBox="1"/>
          <p:nvPr/>
        </p:nvSpPr>
        <p:spPr>
          <a:xfrm>
            <a:off x="4097183" y="4265275"/>
            <a:ext cx="70209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https://www.pacb.com/smrt-science/smrt-sequencing/hifi-reads-for-highly-accurate-long-read-sequencing/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2F4103D-67AB-4681-9A3A-6DA213410253}"/>
              </a:ext>
            </a:extLst>
          </p:cNvPr>
          <p:cNvCxnSpPr/>
          <p:nvPr/>
        </p:nvCxnSpPr>
        <p:spPr>
          <a:xfrm flipV="1">
            <a:off x="11654095" y="5833084"/>
            <a:ext cx="0" cy="431342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88DDA6D-04D0-40C6-BED8-ED8F9A72189C}"/>
              </a:ext>
            </a:extLst>
          </p:cNvPr>
          <p:cNvSpPr txBox="1"/>
          <p:nvPr/>
        </p:nvSpPr>
        <p:spPr>
          <a:xfrm>
            <a:off x="10892919" y="5468210"/>
            <a:ext cx="1448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PacBio HiFi</a:t>
            </a:r>
          </a:p>
        </p:txBody>
      </p:sp>
    </p:spTree>
    <p:extLst>
      <p:ext uri="{BB962C8B-B14F-4D97-AF65-F5344CB8AC3E}">
        <p14:creationId xmlns:p14="http://schemas.microsoft.com/office/powerpoint/2010/main" val="13577526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731BC0B-E8BC-4584-B80D-E18604296DDF}"/>
              </a:ext>
            </a:extLst>
          </p:cNvPr>
          <p:cNvGraphicFramePr>
            <a:graphicFrameLocks noGrp="1"/>
          </p:cNvGraphicFramePr>
          <p:nvPr/>
        </p:nvGraphicFramePr>
        <p:xfrm>
          <a:off x="332603" y="5842000"/>
          <a:ext cx="11543965" cy="436880"/>
        </p:xfrm>
        <a:graphic>
          <a:graphicData uri="http://schemas.openxmlformats.org/drawingml/2006/table">
            <a:tbl>
              <a:tblPr/>
              <a:tblGrid>
                <a:gridCol w="2308793">
                  <a:extLst>
                    <a:ext uri="{9D8B030D-6E8A-4147-A177-3AD203B41FA5}">
                      <a16:colId xmlns:a16="http://schemas.microsoft.com/office/drawing/2014/main" val="1670149327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21404402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79796920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2062643932"/>
                    </a:ext>
                  </a:extLst>
                </a:gridCol>
                <a:gridCol w="2308793">
                  <a:extLst>
                    <a:ext uri="{9D8B030D-6E8A-4147-A177-3AD203B41FA5}">
                      <a16:colId xmlns:a16="http://schemas.microsoft.com/office/drawing/2014/main" val="463310379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81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03811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D898F9F2-C5CE-44AD-9774-82CE0AB52EB5}"/>
              </a:ext>
            </a:extLst>
          </p:cNvPr>
          <p:cNvSpPr/>
          <p:nvPr/>
        </p:nvSpPr>
        <p:spPr>
          <a:xfrm>
            <a:off x="195649" y="5486400"/>
            <a:ext cx="11762671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776789-A85C-4AAF-A65E-2E1444BD1C66}"/>
              </a:ext>
            </a:extLst>
          </p:cNvPr>
          <p:cNvSpPr/>
          <p:nvPr/>
        </p:nvSpPr>
        <p:spPr>
          <a:xfrm>
            <a:off x="1966549" y="5836462"/>
            <a:ext cx="6748901" cy="42672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B204F3C-1A02-4B15-8A4F-7BF227925C5A}"/>
              </a:ext>
            </a:extLst>
          </p:cNvPr>
          <p:cNvCxnSpPr>
            <a:cxnSpLocks/>
          </p:cNvCxnSpPr>
          <p:nvPr/>
        </p:nvCxnSpPr>
        <p:spPr>
          <a:xfrm flipV="1">
            <a:off x="1966549" y="5821680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E4963B2-A0D5-4C82-877F-ED8AF783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64" y="294030"/>
            <a:ext cx="11526794" cy="804648"/>
          </a:xfrm>
        </p:spPr>
        <p:txBody>
          <a:bodyPr>
            <a:normAutofit/>
          </a:bodyPr>
          <a:lstStyle/>
          <a:p>
            <a:r>
              <a:rPr lang="en-US" dirty="0"/>
              <a:t>Oxford nanopore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86187-6D4C-4631-912A-94EA78315FC4}"/>
              </a:ext>
            </a:extLst>
          </p:cNvPr>
          <p:cNvSpPr txBox="1"/>
          <p:nvPr/>
        </p:nvSpPr>
        <p:spPr>
          <a:xfrm rot="3075563">
            <a:off x="115990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07F695-5087-4025-BD2B-8856901C3F1E}"/>
              </a:ext>
            </a:extLst>
          </p:cNvPr>
          <p:cNvSpPr txBox="1"/>
          <p:nvPr/>
        </p:nvSpPr>
        <p:spPr>
          <a:xfrm rot="3075563">
            <a:off x="2370397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F8172C-6939-42AE-8CDB-FD0C931BE831}"/>
              </a:ext>
            </a:extLst>
          </p:cNvPr>
          <p:cNvSpPr txBox="1"/>
          <p:nvPr/>
        </p:nvSpPr>
        <p:spPr>
          <a:xfrm rot="3075563">
            <a:off x="9308548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C80189-3EF4-4923-9B52-0103488BA8AA}"/>
              </a:ext>
            </a:extLst>
          </p:cNvPr>
          <p:cNvSpPr txBox="1"/>
          <p:nvPr/>
        </p:nvSpPr>
        <p:spPr>
          <a:xfrm rot="3075563">
            <a:off x="7340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9C79F9-F133-4C7C-871B-36716C13DA9A}"/>
              </a:ext>
            </a:extLst>
          </p:cNvPr>
          <p:cNvSpPr txBox="1"/>
          <p:nvPr/>
        </p:nvSpPr>
        <p:spPr>
          <a:xfrm rot="3075563">
            <a:off x="6984476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45593B-D6BF-472D-A64B-CBADC0F7C9FD}"/>
              </a:ext>
            </a:extLst>
          </p:cNvPr>
          <p:cNvSpPr txBox="1"/>
          <p:nvPr/>
        </p:nvSpPr>
        <p:spPr>
          <a:xfrm rot="3075563">
            <a:off x="4683344" y="6404095"/>
            <a:ext cx="65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4E5F77-FCE5-4FBC-A673-0CBBABC1718D}"/>
              </a:ext>
            </a:extLst>
          </p:cNvPr>
          <p:cNvSpPr txBox="1"/>
          <p:nvPr/>
        </p:nvSpPr>
        <p:spPr>
          <a:xfrm>
            <a:off x="1529461" y="5467130"/>
            <a:ext cx="8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Sanger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9E3FE5-FDE6-436E-9C3D-B33D4376F949}"/>
              </a:ext>
            </a:extLst>
          </p:cNvPr>
          <p:cNvCxnSpPr/>
          <p:nvPr/>
        </p:nvCxnSpPr>
        <p:spPr>
          <a:xfrm flipV="1">
            <a:off x="7891735" y="5836462"/>
            <a:ext cx="0" cy="43134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3680C0A-FC05-4FB9-B9BE-F22942A176A3}"/>
              </a:ext>
            </a:extLst>
          </p:cNvPr>
          <p:cNvSpPr txBox="1"/>
          <p:nvPr/>
        </p:nvSpPr>
        <p:spPr>
          <a:xfrm>
            <a:off x="6920904" y="5180496"/>
            <a:ext cx="194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Human Genome Sequenced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E2E3DC-3349-44C6-BBCA-3D23F320FE5B}"/>
              </a:ext>
            </a:extLst>
          </p:cNvPr>
          <p:cNvSpPr/>
          <p:nvPr/>
        </p:nvSpPr>
        <p:spPr>
          <a:xfrm>
            <a:off x="8715455" y="5836070"/>
            <a:ext cx="1089208" cy="422857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E0D8E6-320C-40D0-BD77-8E2F60E230B2}"/>
              </a:ext>
            </a:extLst>
          </p:cNvPr>
          <p:cNvCxnSpPr/>
          <p:nvPr/>
        </p:nvCxnSpPr>
        <p:spPr>
          <a:xfrm flipV="1">
            <a:off x="8715450" y="5833084"/>
            <a:ext cx="0" cy="431342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2561620-E118-4F1E-902A-B42DEA1F6689}"/>
              </a:ext>
            </a:extLst>
          </p:cNvPr>
          <p:cNvCxnSpPr>
            <a:cxnSpLocks/>
          </p:cNvCxnSpPr>
          <p:nvPr/>
        </p:nvCxnSpPr>
        <p:spPr>
          <a:xfrm flipV="1">
            <a:off x="8714506" y="5364938"/>
            <a:ext cx="231113" cy="48209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4E94F9A-E0C9-4676-9FFA-1056004E9403}"/>
              </a:ext>
            </a:extLst>
          </p:cNvPr>
          <p:cNvSpPr txBox="1"/>
          <p:nvPr/>
        </p:nvSpPr>
        <p:spPr>
          <a:xfrm>
            <a:off x="8549453" y="4986587"/>
            <a:ext cx="97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454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EA7D01D-DFAF-4A8E-9189-472A4859C21B}"/>
              </a:ext>
            </a:extLst>
          </p:cNvPr>
          <p:cNvCxnSpPr>
            <a:cxnSpLocks/>
          </p:cNvCxnSpPr>
          <p:nvPr/>
        </p:nvCxnSpPr>
        <p:spPr>
          <a:xfrm flipH="1" flipV="1">
            <a:off x="8699389" y="4986587"/>
            <a:ext cx="15114" cy="92368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B5D90BF-390E-468E-BCD2-80CEF8DCDBAB}"/>
              </a:ext>
            </a:extLst>
          </p:cNvPr>
          <p:cNvSpPr txBox="1"/>
          <p:nvPr/>
        </p:nvSpPr>
        <p:spPr>
          <a:xfrm>
            <a:off x="7607672" y="4633364"/>
            <a:ext cx="221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Solexa</a:t>
            </a:r>
            <a:r>
              <a:rPr lang="en-US" dirty="0"/>
              <a:t> (now Illumina)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88E604-E253-4968-85F5-801639A7FED3}"/>
              </a:ext>
            </a:extLst>
          </p:cNvPr>
          <p:cNvSpPr/>
          <p:nvPr/>
        </p:nvSpPr>
        <p:spPr>
          <a:xfrm>
            <a:off x="1285875" y="3267074"/>
            <a:ext cx="1514475" cy="484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59543C-C97A-4AAB-830A-1C7A2DE4BF63}"/>
              </a:ext>
            </a:extLst>
          </p:cNvPr>
          <p:cNvSpPr/>
          <p:nvPr/>
        </p:nvSpPr>
        <p:spPr>
          <a:xfrm>
            <a:off x="1529461" y="3607216"/>
            <a:ext cx="632714" cy="831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361550-CE8D-42E1-BA07-44E46C0449EA}"/>
              </a:ext>
            </a:extLst>
          </p:cNvPr>
          <p:cNvSpPr/>
          <p:nvPr/>
        </p:nvSpPr>
        <p:spPr>
          <a:xfrm>
            <a:off x="1619284" y="4278523"/>
            <a:ext cx="413940" cy="388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61E9D6-CAFF-42CF-84AC-18F3EE43EA39}"/>
              </a:ext>
            </a:extLst>
          </p:cNvPr>
          <p:cNvSpPr/>
          <p:nvPr/>
        </p:nvSpPr>
        <p:spPr>
          <a:xfrm>
            <a:off x="545266" y="1049320"/>
            <a:ext cx="205230" cy="169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684D3B-C0FD-4C83-BEE3-F88B904AAED8}"/>
              </a:ext>
            </a:extLst>
          </p:cNvPr>
          <p:cNvSpPr/>
          <p:nvPr/>
        </p:nvSpPr>
        <p:spPr>
          <a:xfrm>
            <a:off x="9803711" y="5836070"/>
            <a:ext cx="2093883" cy="442809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B83FCD7-82D3-406E-A584-3F94CF271A4A}"/>
              </a:ext>
            </a:extLst>
          </p:cNvPr>
          <p:cNvCxnSpPr/>
          <p:nvPr/>
        </p:nvCxnSpPr>
        <p:spPr>
          <a:xfrm flipV="1">
            <a:off x="9804663" y="5842609"/>
            <a:ext cx="0" cy="431342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0090432-7699-44AA-AAAB-A731AD6AAC49}"/>
              </a:ext>
            </a:extLst>
          </p:cNvPr>
          <p:cNvCxnSpPr>
            <a:cxnSpLocks/>
          </p:cNvCxnSpPr>
          <p:nvPr/>
        </p:nvCxnSpPr>
        <p:spPr>
          <a:xfrm flipV="1">
            <a:off x="9804663" y="5486400"/>
            <a:ext cx="180975" cy="35560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F621F9F-EFC3-4FBD-B5F0-B5E8EFC88A67}"/>
              </a:ext>
            </a:extLst>
          </p:cNvPr>
          <p:cNvSpPr txBox="1"/>
          <p:nvPr/>
        </p:nvSpPr>
        <p:spPr>
          <a:xfrm>
            <a:off x="9339915" y="5151732"/>
            <a:ext cx="1448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PacBio SMRT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10067BC-9732-40D1-9417-7839FB98CE1F}"/>
              </a:ext>
            </a:extLst>
          </p:cNvPr>
          <p:cNvSpPr txBox="1"/>
          <p:nvPr/>
        </p:nvSpPr>
        <p:spPr>
          <a:xfrm>
            <a:off x="6708861" y="1582942"/>
            <a:ext cx="46530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amplification or modification of DNA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Electric current is monitored as DNA is fed through a pore in a membrane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955A275-138C-4A9F-A7F2-FE874DAAC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975" y="1064694"/>
            <a:ext cx="4029075" cy="417650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B947408-268C-40A0-A466-E2ADFBDE6C93}"/>
              </a:ext>
            </a:extLst>
          </p:cNvPr>
          <p:cNvSpPr/>
          <p:nvPr/>
        </p:nvSpPr>
        <p:spPr>
          <a:xfrm>
            <a:off x="276225" y="1076324"/>
            <a:ext cx="1514475" cy="484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FE113B3-01CC-44DE-9476-C14F9D37E7A0}"/>
              </a:ext>
            </a:extLst>
          </p:cNvPr>
          <p:cNvCxnSpPr/>
          <p:nvPr/>
        </p:nvCxnSpPr>
        <p:spPr>
          <a:xfrm flipV="1">
            <a:off x="10547613" y="5842609"/>
            <a:ext cx="0" cy="431342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6B17637-64ED-4EA0-9141-3D5EB32D6BC0}"/>
              </a:ext>
            </a:extLst>
          </p:cNvPr>
          <p:cNvCxnSpPr>
            <a:cxnSpLocks/>
          </p:cNvCxnSpPr>
          <p:nvPr/>
        </p:nvCxnSpPr>
        <p:spPr>
          <a:xfrm flipV="1">
            <a:off x="10547613" y="5238750"/>
            <a:ext cx="368037" cy="60325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C77072C-95C3-43B1-9577-5017FA6BBA4C}"/>
              </a:ext>
            </a:extLst>
          </p:cNvPr>
          <p:cNvSpPr txBox="1"/>
          <p:nvPr/>
        </p:nvSpPr>
        <p:spPr>
          <a:xfrm>
            <a:off x="10197165" y="4846932"/>
            <a:ext cx="1813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Oxford Nanopore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973581-CAC7-42FB-B5A2-542C5CB7F3A2}"/>
              </a:ext>
            </a:extLst>
          </p:cNvPr>
          <p:cNvSpPr txBox="1"/>
          <p:nvPr/>
        </p:nvSpPr>
        <p:spPr>
          <a:xfrm>
            <a:off x="1116265" y="5158525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Heather and Chain 2016, Genomics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CECDC3F-5FD9-42E7-8897-ABBF55741CD0}"/>
              </a:ext>
            </a:extLst>
          </p:cNvPr>
          <p:cNvCxnSpPr/>
          <p:nvPr/>
        </p:nvCxnSpPr>
        <p:spPr>
          <a:xfrm flipV="1">
            <a:off x="11654095" y="5833084"/>
            <a:ext cx="0" cy="431342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C41BAD9-FBA5-452B-870D-AD61A07626F7}"/>
              </a:ext>
            </a:extLst>
          </p:cNvPr>
          <p:cNvSpPr txBox="1"/>
          <p:nvPr/>
        </p:nvSpPr>
        <p:spPr>
          <a:xfrm>
            <a:off x="10892919" y="5468210"/>
            <a:ext cx="1448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PacBio HiFi</a:t>
            </a:r>
          </a:p>
        </p:txBody>
      </p:sp>
    </p:spTree>
    <p:extLst>
      <p:ext uri="{BB962C8B-B14F-4D97-AF65-F5344CB8AC3E}">
        <p14:creationId xmlns:p14="http://schemas.microsoft.com/office/powerpoint/2010/main" val="32689362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3D34CA5-2FCC-C847-9C25-51B5D379F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2" y="0"/>
            <a:ext cx="11956763" cy="804648"/>
          </a:xfrm>
        </p:spPr>
        <p:txBody>
          <a:bodyPr/>
          <a:lstStyle/>
          <a:p>
            <a:r>
              <a:rPr lang="en-US" dirty="0"/>
              <a:t>Sequencing technology overview</a:t>
            </a: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B2C24983-56F4-E444-960A-7B164BCC141A}"/>
              </a:ext>
            </a:extLst>
          </p:cNvPr>
          <p:cNvGraphicFramePr>
            <a:graphicFrameLocks noGrp="1"/>
          </p:cNvGraphicFramePr>
          <p:nvPr/>
        </p:nvGraphicFramePr>
        <p:xfrm>
          <a:off x="539262" y="804648"/>
          <a:ext cx="11243650" cy="599241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329353">
                  <a:extLst>
                    <a:ext uri="{9D8B030D-6E8A-4147-A177-3AD203B41FA5}">
                      <a16:colId xmlns:a16="http://schemas.microsoft.com/office/drawing/2014/main" val="1461327683"/>
                    </a:ext>
                  </a:extLst>
                </a:gridCol>
                <a:gridCol w="2297723">
                  <a:extLst>
                    <a:ext uri="{9D8B030D-6E8A-4147-A177-3AD203B41FA5}">
                      <a16:colId xmlns:a16="http://schemas.microsoft.com/office/drawing/2014/main" val="2153623376"/>
                    </a:ext>
                  </a:extLst>
                </a:gridCol>
                <a:gridCol w="1477108">
                  <a:extLst>
                    <a:ext uri="{9D8B030D-6E8A-4147-A177-3AD203B41FA5}">
                      <a16:colId xmlns:a16="http://schemas.microsoft.com/office/drawing/2014/main" val="1218524843"/>
                    </a:ext>
                  </a:extLst>
                </a:gridCol>
                <a:gridCol w="2813539">
                  <a:extLst>
                    <a:ext uri="{9D8B030D-6E8A-4147-A177-3AD203B41FA5}">
                      <a16:colId xmlns:a16="http://schemas.microsoft.com/office/drawing/2014/main" val="2973830903"/>
                    </a:ext>
                  </a:extLst>
                </a:gridCol>
                <a:gridCol w="1325927">
                  <a:extLst>
                    <a:ext uri="{9D8B030D-6E8A-4147-A177-3AD203B41FA5}">
                      <a16:colId xmlns:a16="http://schemas.microsoft.com/office/drawing/2014/main" val="133580075"/>
                    </a:ext>
                  </a:extLst>
                </a:gridCol>
              </a:tblGrid>
              <a:tr h="494544">
                <a:tc>
                  <a:txBody>
                    <a:bodyPr/>
                    <a:lstStyle/>
                    <a:p>
                      <a:r>
                        <a:rPr lang="en-US" sz="2400" dirty="0"/>
                        <a:t>Technology</a:t>
                      </a:r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Read length</a:t>
                      </a:r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Error rate</a:t>
                      </a:r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Sources of error</a:t>
                      </a:r>
                    </a:p>
                  </a:txBody>
                  <a:tcPr marL="121942" marR="121942" marT="60971" marB="60971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Active?</a:t>
                      </a:r>
                    </a:p>
                  </a:txBody>
                  <a:tcPr marL="121942" marR="121942" marT="60971" marB="60971"/>
                </a:tc>
                <a:extLst>
                  <a:ext uri="{0D108BD9-81ED-4DB2-BD59-A6C34878D82A}">
                    <a16:rowId xmlns:a16="http://schemas.microsoft.com/office/drawing/2014/main" val="453338691"/>
                  </a:ext>
                </a:extLst>
              </a:tr>
              <a:tr h="494544">
                <a:tc>
                  <a:txBody>
                    <a:bodyPr/>
                    <a:lstStyle/>
                    <a:p>
                      <a:r>
                        <a:rPr lang="en-US" sz="2400" dirty="0"/>
                        <a:t>Sanger</a:t>
                      </a:r>
                    </a:p>
                  </a:txBody>
                  <a:tcPr marL="121942" marR="121942" marT="60971" marB="60971"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~800bp</a:t>
                      </a:r>
                    </a:p>
                  </a:txBody>
                  <a:tcPr marL="121942" marR="121942" marT="60971" marB="60971"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0.001%</a:t>
                      </a:r>
                    </a:p>
                  </a:txBody>
                  <a:tcPr marL="121942" marR="121942" marT="60971" marB="60971"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US" sz="2400" dirty="0"/>
                    </a:p>
                  </a:txBody>
                  <a:tcPr marL="121942" marR="121942" marT="60971" marB="60971"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Y</a:t>
                      </a:r>
                    </a:p>
                  </a:txBody>
                  <a:tcPr marL="121942" marR="121942" marT="60971" marB="60971"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265139"/>
                  </a:ext>
                </a:extLst>
              </a:tr>
              <a:tr h="494544">
                <a:tc>
                  <a:txBody>
                    <a:bodyPr/>
                    <a:lstStyle/>
                    <a:p>
                      <a:r>
                        <a:rPr lang="en-US" sz="2400" dirty="0"/>
                        <a:t>454</a:t>
                      </a:r>
                    </a:p>
                  </a:txBody>
                  <a:tcPr marL="121942" marR="121942" marT="60971" marB="6097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700bp</a:t>
                      </a:r>
                    </a:p>
                  </a:txBody>
                  <a:tcPr marL="121942" marR="121942" marT="60971" marB="6097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1%</a:t>
                      </a:r>
                    </a:p>
                  </a:txBody>
                  <a:tcPr marL="121942" marR="121942" marT="60971" marB="6097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No temporary chain termination makes homopolymers difficult to resolve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Incomplete cleaning of wells between cycles can generate noise</a:t>
                      </a:r>
                    </a:p>
                  </a:txBody>
                  <a:tcPr marL="121942" marR="121942" marT="60971" marB="6097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</a:t>
                      </a:r>
                    </a:p>
                  </a:txBody>
                  <a:tcPr marL="121942" marR="121942" marT="60971" marB="6097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045175"/>
                  </a:ext>
                </a:extLst>
              </a:tr>
              <a:tr h="494544">
                <a:tc>
                  <a:txBody>
                    <a:bodyPr/>
                    <a:lstStyle/>
                    <a:p>
                      <a:r>
                        <a:rPr lang="en-US" sz="2400" dirty="0"/>
                        <a:t>Illumina</a:t>
                      </a:r>
                    </a:p>
                  </a:txBody>
                  <a:tcPr marL="121942" marR="121942" marT="60971" marB="6097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150bp</a:t>
                      </a:r>
                    </a:p>
                  </a:txBody>
                  <a:tcPr marL="121942" marR="121942" marT="60971" marB="6097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1-2.5%</a:t>
                      </a:r>
                    </a:p>
                  </a:txBody>
                  <a:tcPr marL="121942" marR="121942" marT="60971" marB="6097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Errors increase towards end of reads due to dephasing</a:t>
                      </a:r>
                    </a:p>
                  </a:txBody>
                  <a:tcPr marL="121942" marR="121942" marT="60971" marB="6097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Y</a:t>
                      </a:r>
                    </a:p>
                  </a:txBody>
                  <a:tcPr marL="121942" marR="121942" marT="60971" marB="6097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07123"/>
                  </a:ext>
                </a:extLst>
              </a:tr>
              <a:tr h="494544">
                <a:tc>
                  <a:txBody>
                    <a:bodyPr/>
                    <a:lstStyle/>
                    <a:p>
                      <a:r>
                        <a:rPr lang="en-US" sz="2400" dirty="0" err="1"/>
                        <a:t>SOLiD</a:t>
                      </a:r>
                      <a:endParaRPr lang="en-US" sz="2400" dirty="0"/>
                    </a:p>
                  </a:txBody>
                  <a:tcPr marL="121942" marR="121942" marT="60971" marB="6097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75bp</a:t>
                      </a:r>
                    </a:p>
                  </a:txBody>
                  <a:tcPr marL="121942" marR="121942" marT="60971" marB="6097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0.06%</a:t>
                      </a:r>
                    </a:p>
                  </a:txBody>
                  <a:tcPr marL="121942" marR="121942" marT="60971" marB="6097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42" marR="121942" marT="60971" marB="6097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</a:t>
                      </a:r>
                    </a:p>
                  </a:txBody>
                  <a:tcPr marL="121942" marR="121942" marT="60971" marB="6097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598702"/>
                  </a:ext>
                </a:extLst>
              </a:tr>
              <a:tr h="494544">
                <a:tc>
                  <a:txBody>
                    <a:bodyPr/>
                    <a:lstStyle/>
                    <a:p>
                      <a:r>
                        <a:rPr lang="en-US" sz="2400" dirty="0"/>
                        <a:t>Ion Torrent</a:t>
                      </a:r>
                    </a:p>
                  </a:txBody>
                  <a:tcPr marL="121942" marR="121942" marT="60971" marB="6097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200bp</a:t>
                      </a:r>
                    </a:p>
                  </a:txBody>
                  <a:tcPr marL="121942" marR="121942" marT="60971" marB="6097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1.5-4.5%</a:t>
                      </a:r>
                    </a:p>
                  </a:txBody>
                  <a:tcPr marL="121942" marR="121942" marT="60971" marB="6097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Signal degradation occurs during sequencing of homopolymers</a:t>
                      </a:r>
                    </a:p>
                  </a:txBody>
                  <a:tcPr marL="121942" marR="121942" marT="60971" marB="6097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Y</a:t>
                      </a:r>
                    </a:p>
                  </a:txBody>
                  <a:tcPr marL="121942" marR="121942" marT="60971" marB="6097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122376"/>
                  </a:ext>
                </a:extLst>
              </a:tr>
              <a:tr h="494544">
                <a:tc>
                  <a:txBody>
                    <a:bodyPr/>
                    <a:lstStyle/>
                    <a:p>
                      <a:r>
                        <a:rPr lang="en-US" sz="2400" dirty="0"/>
                        <a:t>PacBio SMRT</a:t>
                      </a:r>
                    </a:p>
                  </a:txBody>
                  <a:tcPr marL="121942" marR="121942" marT="60971" marB="6097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10-300kbp</a:t>
                      </a:r>
                    </a:p>
                  </a:txBody>
                  <a:tcPr marL="121942" marR="121942" marT="60971" marB="6097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13-15%</a:t>
                      </a:r>
                    </a:p>
                  </a:txBody>
                  <a:tcPr marL="121942" marR="121942" marT="60971" marB="6097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random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</a:txBody>
                  <a:tcPr marL="121942" marR="121942" marT="60971" marB="6097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Y</a:t>
                      </a:r>
                    </a:p>
                  </a:txBody>
                  <a:tcPr marL="121942" marR="121942" marT="60971" marB="6097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531297"/>
                  </a:ext>
                </a:extLst>
              </a:tr>
              <a:tr h="494544">
                <a:tc>
                  <a:txBody>
                    <a:bodyPr/>
                    <a:lstStyle/>
                    <a:p>
                      <a:r>
                        <a:rPr lang="en-US" sz="2400" dirty="0"/>
                        <a:t>PacBio HiFi</a:t>
                      </a:r>
                    </a:p>
                  </a:txBody>
                  <a:tcPr marL="121942" marR="121942" marT="60971" marB="6097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10-300kbp</a:t>
                      </a:r>
                    </a:p>
                  </a:txBody>
                  <a:tcPr marL="121942" marR="121942" marT="60971" marB="6097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&lt;1%</a:t>
                      </a:r>
                    </a:p>
                  </a:txBody>
                  <a:tcPr marL="121942" marR="121942" marT="60971" marB="6097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random</a:t>
                      </a:r>
                    </a:p>
                  </a:txBody>
                  <a:tcPr marL="121942" marR="121942" marT="60971" marB="6097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Y</a:t>
                      </a:r>
                    </a:p>
                  </a:txBody>
                  <a:tcPr marL="121942" marR="121942" marT="60971" marB="6097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100337"/>
                  </a:ext>
                </a:extLst>
              </a:tr>
              <a:tr h="6408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Oxford Nanopore R9.4.1</a:t>
                      </a:r>
                    </a:p>
                  </a:txBody>
                  <a:tcPr marL="121942" marR="121942" marT="60971" marB="6097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42" marR="121942" marT="60971" marB="6097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1-5%</a:t>
                      </a:r>
                    </a:p>
                  </a:txBody>
                  <a:tcPr marL="121942" marR="121942" marT="60971" marB="6097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homopolymers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</a:txBody>
                  <a:tcPr marL="121942" marR="121942" marT="60971" marB="6097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121942" marR="121942" marT="60971" marB="6097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660928"/>
                  </a:ext>
                </a:extLst>
              </a:tr>
              <a:tr h="494544">
                <a:tc>
                  <a:txBody>
                    <a:bodyPr/>
                    <a:lstStyle/>
                    <a:p>
                      <a:r>
                        <a:rPr lang="en-US" sz="2400" dirty="0"/>
                        <a:t>Oxford Nanopore</a:t>
                      </a:r>
                    </a:p>
                    <a:p>
                      <a:r>
                        <a:rPr lang="en-US" sz="2400" dirty="0"/>
                        <a:t>R10.4.1</a:t>
                      </a:r>
                    </a:p>
                  </a:txBody>
                  <a:tcPr marL="121942" marR="121942" marT="60971" marB="6097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10-20kbp, up to 100kbp</a:t>
                      </a:r>
                    </a:p>
                  </a:txBody>
                  <a:tcPr marL="121942" marR="121942" marT="60971" marB="6097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&lt;=1%</a:t>
                      </a:r>
                    </a:p>
                  </a:txBody>
                  <a:tcPr marL="121942" marR="121942" marT="60971" marB="6097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homopolymers, but less in new flow cells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</a:txBody>
                  <a:tcPr marL="121942" marR="121942" marT="60971" marB="6097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Y</a:t>
                      </a:r>
                    </a:p>
                  </a:txBody>
                  <a:tcPr marL="121942" marR="121942" marT="60971" marB="6097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93874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45336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4F3C1-33E7-B848-A6E0-8912EC0D8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26" y="109367"/>
            <a:ext cx="10515600" cy="1325563"/>
          </a:xfrm>
        </p:spPr>
        <p:txBody>
          <a:bodyPr/>
          <a:lstStyle/>
          <a:p>
            <a:r>
              <a:rPr lang="en-US" dirty="0"/>
              <a:t>The New Kids on the Block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3158E2-224B-AB4F-A578-93CBAF0D9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2" y="2872597"/>
            <a:ext cx="4970884" cy="31769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D1350B-6841-A240-A34A-A7E5C667F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008" y="4611914"/>
            <a:ext cx="3971737" cy="22460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D50A67-A894-5140-A08E-F7C71764A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77" y="1447904"/>
            <a:ext cx="7590368" cy="12325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DF3CC2-790D-E44A-85D4-8A07FE449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626" y="3088571"/>
            <a:ext cx="3818871" cy="180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15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8467C36-83A2-4687-AB55-CB9A1C930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03" y="356062"/>
            <a:ext cx="11526794" cy="804648"/>
          </a:xfrm>
        </p:spPr>
        <p:txBody>
          <a:bodyPr>
            <a:normAutofit/>
          </a:bodyPr>
          <a:lstStyle/>
          <a:p>
            <a:r>
              <a:rPr lang="en-US" dirty="0"/>
              <a:t>Cells are very good at making copies of their DNA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B1A6B62-67D4-437E-AC10-376EC52D9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" y="2028825"/>
            <a:ext cx="1057275" cy="2800350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C9811B39-3380-4E36-B546-08D7F4CA8244}"/>
              </a:ext>
            </a:extLst>
          </p:cNvPr>
          <p:cNvSpPr/>
          <p:nvPr/>
        </p:nvSpPr>
        <p:spPr>
          <a:xfrm>
            <a:off x="2321211" y="3076443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9D2A352-B135-413D-9D60-182A6E1EEA06}"/>
              </a:ext>
            </a:extLst>
          </p:cNvPr>
          <p:cNvSpPr/>
          <p:nvPr/>
        </p:nvSpPr>
        <p:spPr>
          <a:xfrm>
            <a:off x="436879" y="5166964"/>
            <a:ext cx="2118853" cy="665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91A210-43F1-4C9B-8839-E08AF275582C}"/>
              </a:ext>
            </a:extLst>
          </p:cNvPr>
          <p:cNvSpPr/>
          <p:nvPr/>
        </p:nvSpPr>
        <p:spPr>
          <a:xfrm>
            <a:off x="671399" y="5176796"/>
            <a:ext cx="16498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Original</a:t>
            </a:r>
            <a:endParaRPr lang="en-US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5155923-170F-48B0-96FB-A0E1764381EE}"/>
              </a:ext>
            </a:extLst>
          </p:cNvPr>
          <p:cNvSpPr/>
          <p:nvPr/>
        </p:nvSpPr>
        <p:spPr>
          <a:xfrm>
            <a:off x="9448799" y="5166964"/>
            <a:ext cx="2118853" cy="665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0939B5E-4B59-41B9-96DF-FF0027206A3E}"/>
              </a:ext>
            </a:extLst>
          </p:cNvPr>
          <p:cNvSpPr/>
          <p:nvPr/>
        </p:nvSpPr>
        <p:spPr>
          <a:xfrm>
            <a:off x="9946533" y="5176796"/>
            <a:ext cx="11233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Copy</a:t>
            </a:r>
            <a:endParaRPr lang="en-US" dirty="0"/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60C947C-8548-4AF4-9D38-181193929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587" y="2028825"/>
            <a:ext cx="1057275" cy="2800350"/>
          </a:xfrm>
          <a:prstGeom prst="rect">
            <a:avLst/>
          </a:prstGeom>
        </p:spPr>
      </p:pic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7BF2B06E-7C31-4498-9C3D-42ED6CA0F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26" y="1626002"/>
            <a:ext cx="6730851" cy="3540962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11863939-B498-497B-A0E4-7D5763C96077}"/>
              </a:ext>
            </a:extLst>
          </p:cNvPr>
          <p:cNvSpPr/>
          <p:nvPr/>
        </p:nvSpPr>
        <p:spPr>
          <a:xfrm>
            <a:off x="8483951" y="3108960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2DF59D9-127E-4F49-A984-7D8B7DC477F3}"/>
              </a:ext>
            </a:extLst>
          </p:cNvPr>
          <p:cNvSpPr/>
          <p:nvPr/>
        </p:nvSpPr>
        <p:spPr>
          <a:xfrm>
            <a:off x="4785360" y="3457242"/>
            <a:ext cx="820118" cy="820118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E660E6-CA8C-4F15-9784-1E35DE49E84D}"/>
              </a:ext>
            </a:extLst>
          </p:cNvPr>
          <p:cNvSpPr txBox="1"/>
          <p:nvPr/>
        </p:nvSpPr>
        <p:spPr>
          <a:xfrm>
            <a:off x="-15107" y="6617405"/>
            <a:ext cx="6029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https://cnx.org/contents/GFy_h8cu@9.87:1tJ55Ot6@7/The-Cell-Cycle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6001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DC72B4D-0881-498C-BB6D-F431F7EE61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043155"/>
              </p:ext>
            </p:extLst>
          </p:nvPr>
        </p:nvGraphicFramePr>
        <p:xfrm>
          <a:off x="383458" y="804742"/>
          <a:ext cx="11425084" cy="52485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1548">
                  <a:extLst>
                    <a:ext uri="{9D8B030D-6E8A-4147-A177-3AD203B41FA5}">
                      <a16:colId xmlns:a16="http://schemas.microsoft.com/office/drawing/2014/main" val="1183419011"/>
                    </a:ext>
                  </a:extLst>
                </a:gridCol>
                <a:gridCol w="10343536">
                  <a:extLst>
                    <a:ext uri="{9D8B030D-6E8A-4147-A177-3AD203B41FA5}">
                      <a16:colId xmlns:a16="http://schemas.microsoft.com/office/drawing/2014/main" val="2834125590"/>
                    </a:ext>
                  </a:extLst>
                </a:gridCol>
              </a:tblGrid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A brief history of sequencing technology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926891"/>
                  </a:ext>
                </a:extLst>
              </a:tr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2.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i="1" dirty="0">
                          <a:solidFill>
                            <a:schemeClr val="tx1"/>
                          </a:solidFill>
                        </a:rPr>
                        <a:t>de novo </a:t>
                      </a:r>
                      <a:r>
                        <a:rPr lang="en-US" sz="4000" i="0" dirty="0">
                          <a:solidFill>
                            <a:schemeClr val="tx1"/>
                          </a:solidFill>
                        </a:rPr>
                        <a:t>Assembly: reads, contigs, and scaffolds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7939168"/>
                  </a:ext>
                </a:extLst>
              </a:tr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Reference-guided assembly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625163"/>
                  </a:ext>
                </a:extLst>
              </a:tr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4.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Practical considerations for genome assembly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900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52326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reconstruct the genome from reads?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71C439C-6C05-4034-9A93-2484F61EF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49" y="1581249"/>
            <a:ext cx="8564893" cy="451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830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reconstruct the genome from reads?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71C439C-6C05-4034-9A93-2484F61EF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49" y="1581249"/>
            <a:ext cx="8564893" cy="4510206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8CF7316F-8514-49FC-88FB-1F4CB6510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887" y="1664345"/>
            <a:ext cx="2324556" cy="217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482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reconstruct the genome from reads?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71C439C-6C05-4034-9A93-2484F61EF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49" y="1581249"/>
            <a:ext cx="8564893" cy="4510206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8CF7316F-8514-49FC-88FB-1F4CB6510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887" y="1664345"/>
            <a:ext cx="2324556" cy="2172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24A160-3FBF-4AE9-AB9F-F044AC4F0A20}"/>
              </a:ext>
            </a:extLst>
          </p:cNvPr>
          <p:cNvSpPr txBox="1"/>
          <p:nvPr/>
        </p:nvSpPr>
        <p:spPr>
          <a:xfrm>
            <a:off x="9649011" y="1025319"/>
            <a:ext cx="152043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800" dirty="0">
                <a:solidFill>
                  <a:schemeClr val="accent2"/>
                </a:solidFill>
              </a:rPr>
              <a:t>x</a:t>
            </a:r>
            <a:endParaRPr lang="en-US" sz="10000" dirty="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88306A-CFD1-4678-831A-4801EFF360F4}"/>
              </a:ext>
            </a:extLst>
          </p:cNvPr>
          <p:cNvSpPr txBox="1"/>
          <p:nvPr/>
        </p:nvSpPr>
        <p:spPr>
          <a:xfrm>
            <a:off x="8878529" y="4501157"/>
            <a:ext cx="3313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Overlapping pieces</a:t>
            </a:r>
          </a:p>
        </p:txBody>
      </p:sp>
    </p:spTree>
    <p:extLst>
      <p:ext uri="{BB962C8B-B14F-4D97-AF65-F5344CB8AC3E}">
        <p14:creationId xmlns:p14="http://schemas.microsoft.com/office/powerpoint/2010/main" val="17025213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reconstruct the genome from reads?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71C439C-6C05-4034-9A93-2484F61EF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49" y="1581249"/>
            <a:ext cx="8564893" cy="4510206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8CF7316F-8514-49FC-88FB-1F4CB6510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887" y="1664345"/>
            <a:ext cx="2324556" cy="2172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24A160-3FBF-4AE9-AB9F-F044AC4F0A20}"/>
              </a:ext>
            </a:extLst>
          </p:cNvPr>
          <p:cNvSpPr txBox="1"/>
          <p:nvPr/>
        </p:nvSpPr>
        <p:spPr>
          <a:xfrm>
            <a:off x="9649011" y="1025319"/>
            <a:ext cx="152043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800" dirty="0">
                <a:solidFill>
                  <a:schemeClr val="accent2"/>
                </a:solidFill>
              </a:rPr>
              <a:t>x</a:t>
            </a:r>
            <a:endParaRPr lang="en-US" sz="10000" dirty="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88306A-CFD1-4678-831A-4801EFF360F4}"/>
              </a:ext>
            </a:extLst>
          </p:cNvPr>
          <p:cNvSpPr txBox="1"/>
          <p:nvPr/>
        </p:nvSpPr>
        <p:spPr>
          <a:xfrm>
            <a:off x="8878529" y="4501157"/>
            <a:ext cx="33134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Overlapping pieces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We don’t know the original sequence</a:t>
            </a:r>
          </a:p>
        </p:txBody>
      </p:sp>
    </p:spTree>
    <p:extLst>
      <p:ext uri="{BB962C8B-B14F-4D97-AF65-F5344CB8AC3E}">
        <p14:creationId xmlns:p14="http://schemas.microsoft.com/office/powerpoint/2010/main" val="11819508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reconstruct the genome from reads?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1C439C-6C05-4034-9A93-2484F61EF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575" y="1045897"/>
            <a:ext cx="8394883" cy="525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283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reconstruct the genome from reads?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1C439C-6C05-4034-9A93-2484F61EF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575" y="1045897"/>
            <a:ext cx="8394883" cy="52551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E199DB-22C5-4D18-8829-59F3D9065914}"/>
              </a:ext>
            </a:extLst>
          </p:cNvPr>
          <p:cNvSpPr txBox="1"/>
          <p:nvPr/>
        </p:nvSpPr>
        <p:spPr>
          <a:xfrm>
            <a:off x="9006348" y="1504335"/>
            <a:ext cx="30774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</a:t>
            </a:r>
            <a:r>
              <a:rPr lang="en-US" sz="2400" b="1" dirty="0"/>
              <a:t>contig</a:t>
            </a:r>
            <a:r>
              <a:rPr lang="en-US" sz="2400" dirty="0"/>
              <a:t> (short for contiguous) is a sequence that has been generated by assembling reads</a:t>
            </a:r>
          </a:p>
        </p:txBody>
      </p:sp>
    </p:spTree>
    <p:extLst>
      <p:ext uri="{BB962C8B-B14F-4D97-AF65-F5344CB8AC3E}">
        <p14:creationId xmlns:p14="http://schemas.microsoft.com/office/powerpoint/2010/main" val="24791217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reconstruct the genome from reads?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1C439C-6C05-4034-9A93-2484F61EF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575" y="1045897"/>
            <a:ext cx="8394883" cy="52551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E199DB-22C5-4D18-8829-59F3D9065914}"/>
              </a:ext>
            </a:extLst>
          </p:cNvPr>
          <p:cNvSpPr txBox="1"/>
          <p:nvPr/>
        </p:nvSpPr>
        <p:spPr>
          <a:xfrm>
            <a:off x="9006348" y="1504335"/>
            <a:ext cx="307749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</a:t>
            </a:r>
            <a:r>
              <a:rPr lang="en-US" sz="2400" b="1" dirty="0"/>
              <a:t>contig</a:t>
            </a:r>
            <a:r>
              <a:rPr lang="en-US" sz="2400" dirty="0"/>
              <a:t> (short for contiguous) is a sequence that has been generated by assembling reads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</a:t>
            </a:r>
            <a:r>
              <a:rPr lang="en-US" sz="2400" b="1" dirty="0"/>
              <a:t>scaffold</a:t>
            </a:r>
            <a:r>
              <a:rPr lang="en-US" sz="2400" dirty="0"/>
              <a:t> is made up of adjacent contigs separated by gaps (stretches of Ns)</a:t>
            </a:r>
          </a:p>
        </p:txBody>
      </p:sp>
    </p:spTree>
    <p:extLst>
      <p:ext uri="{BB962C8B-B14F-4D97-AF65-F5344CB8AC3E}">
        <p14:creationId xmlns:p14="http://schemas.microsoft.com/office/powerpoint/2010/main" val="6715934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assembly contigs from reads?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1C439C-6C05-4034-9A93-2484F61EF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575" y="1045897"/>
            <a:ext cx="8394883" cy="52551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09EEC8-BB33-4E42-BD74-39D55B569C1E}"/>
              </a:ext>
            </a:extLst>
          </p:cNvPr>
          <p:cNvSpPr txBox="1"/>
          <p:nvPr/>
        </p:nvSpPr>
        <p:spPr>
          <a:xfrm>
            <a:off x="9610911" y="3120819"/>
            <a:ext cx="15204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chemeClr val="accent2"/>
                </a:solidFill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0F466-8504-4172-B042-4B84DB63F74B}"/>
              </a:ext>
            </a:extLst>
          </p:cNvPr>
          <p:cNvSpPr/>
          <p:nvPr/>
        </p:nvSpPr>
        <p:spPr>
          <a:xfrm>
            <a:off x="333375" y="3067050"/>
            <a:ext cx="9210675" cy="177165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055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47F70-AF1C-4028-A16C-36FD64137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main classes of contig assembly algorithms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8FAD92-626D-4693-B460-438E47430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75" y="1748168"/>
            <a:ext cx="6213996" cy="3889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012F16-F810-4A98-BBAD-DB666B19B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126" y="1623822"/>
            <a:ext cx="5523018" cy="38898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B74C43B-E5F4-4CE2-8E2B-A71F3604776A}"/>
              </a:ext>
            </a:extLst>
          </p:cNvPr>
          <p:cNvSpPr/>
          <p:nvPr/>
        </p:nvSpPr>
        <p:spPr>
          <a:xfrm>
            <a:off x="7869491" y="5047536"/>
            <a:ext cx="2635045" cy="485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7D61B0-079B-4202-BA14-9CFAAE586750}"/>
              </a:ext>
            </a:extLst>
          </p:cNvPr>
          <p:cNvSpPr/>
          <p:nvPr/>
        </p:nvSpPr>
        <p:spPr>
          <a:xfrm>
            <a:off x="10015538" y="4438841"/>
            <a:ext cx="835368" cy="714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3145D2-D01F-4DDD-A880-0E6B69825DE8}"/>
              </a:ext>
            </a:extLst>
          </p:cNvPr>
          <p:cNvSpPr/>
          <p:nvPr/>
        </p:nvSpPr>
        <p:spPr>
          <a:xfrm>
            <a:off x="7377113" y="4438841"/>
            <a:ext cx="835368" cy="714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2556A5-0782-4700-BF93-92128A15FAF5}"/>
              </a:ext>
            </a:extLst>
          </p:cNvPr>
          <p:cNvSpPr/>
          <p:nvPr/>
        </p:nvSpPr>
        <p:spPr>
          <a:xfrm>
            <a:off x="9635827" y="4438841"/>
            <a:ext cx="835368" cy="66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821AB8-A2BC-4529-A545-BB45A68777B0}"/>
              </a:ext>
            </a:extLst>
          </p:cNvPr>
          <p:cNvSpPr/>
          <p:nvPr/>
        </p:nvSpPr>
        <p:spPr>
          <a:xfrm>
            <a:off x="7837616" y="4433287"/>
            <a:ext cx="835368" cy="66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F5A99D-9324-424E-8AC9-C7729FAD50F1}"/>
              </a:ext>
            </a:extLst>
          </p:cNvPr>
          <p:cNvSpPr/>
          <p:nvPr/>
        </p:nvSpPr>
        <p:spPr>
          <a:xfrm>
            <a:off x="8701429" y="4433287"/>
            <a:ext cx="897295" cy="66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9A9B363-18F9-46EF-A6F0-E4535B58987E}"/>
              </a:ext>
            </a:extLst>
          </p:cNvPr>
          <p:cNvSpPr/>
          <p:nvPr/>
        </p:nvSpPr>
        <p:spPr>
          <a:xfrm>
            <a:off x="7342" y="3227532"/>
            <a:ext cx="6479184" cy="124366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8370A6-CBCA-4BF8-9165-3982AF494863}"/>
              </a:ext>
            </a:extLst>
          </p:cNvPr>
          <p:cNvSpPr txBox="1"/>
          <p:nvPr/>
        </p:nvSpPr>
        <p:spPr>
          <a:xfrm>
            <a:off x="6304972" y="6540626"/>
            <a:ext cx="6029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http://www.cs.jhu.edu/~langmea/resources/lecture_notes/20_assembly_scaffolding_v2.pdf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387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8467C36-83A2-4687-AB55-CB9A1C930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03" y="356062"/>
            <a:ext cx="11526794" cy="804648"/>
          </a:xfrm>
        </p:spPr>
        <p:txBody>
          <a:bodyPr>
            <a:normAutofit/>
          </a:bodyPr>
          <a:lstStyle/>
          <a:p>
            <a:r>
              <a:rPr lang="en-US" dirty="0"/>
              <a:t>Cells are very good at making copies of their DNA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B1A6B62-67D4-437E-AC10-376EC52D9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" y="2028825"/>
            <a:ext cx="1057275" cy="2800350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C9811B39-3380-4E36-B546-08D7F4CA8244}"/>
              </a:ext>
            </a:extLst>
          </p:cNvPr>
          <p:cNvSpPr/>
          <p:nvPr/>
        </p:nvSpPr>
        <p:spPr>
          <a:xfrm>
            <a:off x="2321211" y="3076443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9D2A352-B135-413D-9D60-182A6E1EEA06}"/>
              </a:ext>
            </a:extLst>
          </p:cNvPr>
          <p:cNvSpPr/>
          <p:nvPr/>
        </p:nvSpPr>
        <p:spPr>
          <a:xfrm>
            <a:off x="436879" y="5166964"/>
            <a:ext cx="2118853" cy="665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91A210-43F1-4C9B-8839-E08AF275582C}"/>
              </a:ext>
            </a:extLst>
          </p:cNvPr>
          <p:cNvSpPr/>
          <p:nvPr/>
        </p:nvSpPr>
        <p:spPr>
          <a:xfrm>
            <a:off x="671399" y="5176796"/>
            <a:ext cx="16498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Original</a:t>
            </a:r>
            <a:endParaRPr lang="en-US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5155923-170F-48B0-96FB-A0E1764381EE}"/>
              </a:ext>
            </a:extLst>
          </p:cNvPr>
          <p:cNvSpPr/>
          <p:nvPr/>
        </p:nvSpPr>
        <p:spPr>
          <a:xfrm>
            <a:off x="9448799" y="5166964"/>
            <a:ext cx="2118853" cy="665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0939B5E-4B59-41B9-96DF-FF0027206A3E}"/>
              </a:ext>
            </a:extLst>
          </p:cNvPr>
          <p:cNvSpPr/>
          <p:nvPr/>
        </p:nvSpPr>
        <p:spPr>
          <a:xfrm>
            <a:off x="9946533" y="5176796"/>
            <a:ext cx="11233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Copy</a:t>
            </a:r>
            <a:endParaRPr lang="en-US" dirty="0"/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60C947C-8548-4AF4-9D38-181193929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587" y="2028825"/>
            <a:ext cx="1057275" cy="2800350"/>
          </a:xfrm>
          <a:prstGeom prst="rect">
            <a:avLst/>
          </a:prstGeom>
        </p:spPr>
      </p:pic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7BF2B06E-7C31-4498-9C3D-42ED6CA0F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26" y="1626002"/>
            <a:ext cx="6730851" cy="3540962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11863939-B498-497B-A0E4-7D5763C96077}"/>
              </a:ext>
            </a:extLst>
          </p:cNvPr>
          <p:cNvSpPr/>
          <p:nvPr/>
        </p:nvSpPr>
        <p:spPr>
          <a:xfrm>
            <a:off x="8483951" y="3108960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2DF59D9-127E-4F49-A984-7D8B7DC477F3}"/>
              </a:ext>
            </a:extLst>
          </p:cNvPr>
          <p:cNvSpPr/>
          <p:nvPr/>
        </p:nvSpPr>
        <p:spPr>
          <a:xfrm>
            <a:off x="4785360" y="3457242"/>
            <a:ext cx="820118" cy="820118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0939DD0-659F-4B9D-9C8C-FEBFF3D6E657}"/>
              </a:ext>
            </a:extLst>
          </p:cNvPr>
          <p:cNvGrpSpPr/>
          <p:nvPr/>
        </p:nvGrpSpPr>
        <p:grpSpPr>
          <a:xfrm>
            <a:off x="3544486" y="5983926"/>
            <a:ext cx="4939465" cy="665996"/>
            <a:chOff x="3594433" y="5983926"/>
            <a:chExt cx="4939465" cy="66599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332A5E6-5157-4B47-A70C-7D5475D4958E}"/>
                </a:ext>
              </a:extLst>
            </p:cNvPr>
            <p:cNvSpPr/>
            <p:nvPr/>
          </p:nvSpPr>
          <p:spPr>
            <a:xfrm>
              <a:off x="3644382" y="5983926"/>
              <a:ext cx="4839569" cy="665996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D4A823-1DE8-4325-A969-54DA9840B6A2}"/>
                </a:ext>
              </a:extLst>
            </p:cNvPr>
            <p:cNvSpPr txBox="1"/>
            <p:nvPr/>
          </p:nvSpPr>
          <p:spPr>
            <a:xfrm>
              <a:off x="3594433" y="6086091"/>
              <a:ext cx="49394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</a:rPr>
                <a:t>Humans: ~0.46 errors per cell division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A4AA121-BE97-478F-A86A-7E683F2424B5}"/>
              </a:ext>
            </a:extLst>
          </p:cNvPr>
          <p:cNvSpPr txBox="1"/>
          <p:nvPr/>
        </p:nvSpPr>
        <p:spPr>
          <a:xfrm>
            <a:off x="-15107" y="6617405"/>
            <a:ext cx="6029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https://cnx.org/contents/GFy_h8cu@9.87:1tJ55Ot6@7/The-Cell-Cycle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9562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47F70-AF1C-4028-A16C-36FD64137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main classes of contig assembly algorithms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8FAD92-626D-4693-B460-438E47430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75" y="1748168"/>
            <a:ext cx="6213996" cy="3889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012F16-F810-4A98-BBAD-DB666B19B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126" y="1623822"/>
            <a:ext cx="5523018" cy="38898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B74C43B-E5F4-4CE2-8E2B-A71F3604776A}"/>
              </a:ext>
            </a:extLst>
          </p:cNvPr>
          <p:cNvSpPr/>
          <p:nvPr/>
        </p:nvSpPr>
        <p:spPr>
          <a:xfrm>
            <a:off x="7869491" y="5047536"/>
            <a:ext cx="2635045" cy="485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7D61B0-079B-4202-BA14-9CFAAE586750}"/>
              </a:ext>
            </a:extLst>
          </p:cNvPr>
          <p:cNvSpPr/>
          <p:nvPr/>
        </p:nvSpPr>
        <p:spPr>
          <a:xfrm>
            <a:off x="10015538" y="4438841"/>
            <a:ext cx="835368" cy="714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3145D2-D01F-4DDD-A880-0E6B69825DE8}"/>
              </a:ext>
            </a:extLst>
          </p:cNvPr>
          <p:cNvSpPr/>
          <p:nvPr/>
        </p:nvSpPr>
        <p:spPr>
          <a:xfrm>
            <a:off x="7377113" y="4438841"/>
            <a:ext cx="835368" cy="714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2556A5-0782-4700-BF93-92128A15FAF5}"/>
              </a:ext>
            </a:extLst>
          </p:cNvPr>
          <p:cNvSpPr/>
          <p:nvPr/>
        </p:nvSpPr>
        <p:spPr>
          <a:xfrm>
            <a:off x="9635827" y="4438841"/>
            <a:ext cx="835368" cy="66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821AB8-A2BC-4529-A545-BB45A68777B0}"/>
              </a:ext>
            </a:extLst>
          </p:cNvPr>
          <p:cNvSpPr/>
          <p:nvPr/>
        </p:nvSpPr>
        <p:spPr>
          <a:xfrm>
            <a:off x="7837616" y="4433287"/>
            <a:ext cx="835368" cy="66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F5A99D-9324-424E-8AC9-C7729FAD50F1}"/>
              </a:ext>
            </a:extLst>
          </p:cNvPr>
          <p:cNvSpPr/>
          <p:nvPr/>
        </p:nvSpPr>
        <p:spPr>
          <a:xfrm>
            <a:off x="8701429" y="4433287"/>
            <a:ext cx="897295" cy="66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9A9B363-18F9-46EF-A6F0-E4535B58987E}"/>
              </a:ext>
            </a:extLst>
          </p:cNvPr>
          <p:cNvSpPr/>
          <p:nvPr/>
        </p:nvSpPr>
        <p:spPr>
          <a:xfrm>
            <a:off x="7342" y="3227532"/>
            <a:ext cx="6479184" cy="124366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8370A6-CBCA-4BF8-9165-3982AF494863}"/>
              </a:ext>
            </a:extLst>
          </p:cNvPr>
          <p:cNvSpPr txBox="1"/>
          <p:nvPr/>
        </p:nvSpPr>
        <p:spPr>
          <a:xfrm>
            <a:off x="6304972" y="6540626"/>
            <a:ext cx="6029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http://www.cs.jhu.edu/~langmea/resources/lecture_notes/20_assembly_scaffolding_v2.pdf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056E5D-BDE1-497E-9493-6F630D5E329F}"/>
              </a:ext>
            </a:extLst>
          </p:cNvPr>
          <p:cNvSpPr/>
          <p:nvPr/>
        </p:nvSpPr>
        <p:spPr>
          <a:xfrm>
            <a:off x="8337561" y="5225556"/>
            <a:ext cx="1658313" cy="94497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37E9F2-266B-456D-A180-C38DAD8DE353}"/>
              </a:ext>
            </a:extLst>
          </p:cNvPr>
          <p:cNvSpPr txBox="1"/>
          <p:nvPr/>
        </p:nvSpPr>
        <p:spPr>
          <a:xfrm>
            <a:off x="8182270" y="5285695"/>
            <a:ext cx="1968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Graph based algorithms</a:t>
            </a:r>
          </a:p>
        </p:txBody>
      </p:sp>
    </p:spTree>
    <p:extLst>
      <p:ext uri="{BB962C8B-B14F-4D97-AF65-F5344CB8AC3E}">
        <p14:creationId xmlns:p14="http://schemas.microsoft.com/office/powerpoint/2010/main" val="3286611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16C34-A719-449F-8726-A51899AD2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Overlap-layout-consensus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A68A088-EFF1-4F65-97E3-94A1E6F32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407" y="1174799"/>
            <a:ext cx="3957638" cy="529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CFFBC1-B20A-4613-BC04-75890F7A562E}"/>
              </a:ext>
            </a:extLst>
          </p:cNvPr>
          <p:cNvSpPr txBox="1"/>
          <p:nvPr/>
        </p:nvSpPr>
        <p:spPr>
          <a:xfrm>
            <a:off x="7019003" y="1540358"/>
            <a:ext cx="444418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Straightforward search for all overlaps between all pairs of reads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Retains read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Slow and computationally intensive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Better for longer reads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098592-29A3-4B60-81E8-09DD77B65E3D}"/>
              </a:ext>
            </a:extLst>
          </p:cNvPr>
          <p:cNvSpPr txBox="1"/>
          <p:nvPr/>
        </p:nvSpPr>
        <p:spPr>
          <a:xfrm>
            <a:off x="195649" y="6566874"/>
            <a:ext cx="6029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Vollmers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et al. 2017,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PLoS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One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3237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7CD32-1756-4E9F-AE54-CFA4141CF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 Bruijn graphs chop up the reads even further into segments of length </a:t>
            </a:r>
            <a:r>
              <a:rPr lang="en-US" i="1" dirty="0"/>
              <a:t>k</a:t>
            </a:r>
            <a:r>
              <a:rPr lang="en-US" dirty="0"/>
              <a:t> called </a:t>
            </a:r>
            <a:r>
              <a:rPr lang="en-US" i="1" dirty="0"/>
              <a:t>k</a:t>
            </a:r>
            <a:r>
              <a:rPr lang="en-US" dirty="0"/>
              <a:t>-</a:t>
            </a:r>
            <a:r>
              <a:rPr lang="en-US" dirty="0" err="1"/>
              <a:t>mers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400EE1-2BEE-4074-BA16-45D2D898C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132" y="1595542"/>
            <a:ext cx="5600700" cy="41388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CE9A92-B771-4CDA-A6DE-BA23A5556295}"/>
              </a:ext>
            </a:extLst>
          </p:cNvPr>
          <p:cNvSpPr txBox="1"/>
          <p:nvPr/>
        </p:nvSpPr>
        <p:spPr>
          <a:xfrm>
            <a:off x="1423832" y="5801146"/>
            <a:ext cx="6029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Pevzner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et al. 2001, PNAS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D23FFD-6DC3-4DCE-BEFB-5D6FE09319F2}"/>
              </a:ext>
            </a:extLst>
          </p:cNvPr>
          <p:cNvSpPr/>
          <p:nvPr/>
        </p:nvSpPr>
        <p:spPr>
          <a:xfrm>
            <a:off x="2004619" y="4139380"/>
            <a:ext cx="5515213" cy="65876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EBEB36-E9C5-4257-8233-2F39764BA35C}"/>
              </a:ext>
            </a:extLst>
          </p:cNvPr>
          <p:cNvSpPr/>
          <p:nvPr/>
        </p:nvSpPr>
        <p:spPr>
          <a:xfrm>
            <a:off x="7652424" y="4228532"/>
            <a:ext cx="1130710" cy="4716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F697F5-4CF8-4ED8-A4B5-46894F622F67}"/>
              </a:ext>
            </a:extLst>
          </p:cNvPr>
          <p:cNvSpPr txBox="1"/>
          <p:nvPr/>
        </p:nvSpPr>
        <p:spPr>
          <a:xfrm>
            <a:off x="7652424" y="4228096"/>
            <a:ext cx="1130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k</a:t>
            </a:r>
            <a:r>
              <a:rPr lang="en-US" sz="2400" dirty="0"/>
              <a:t>-</a:t>
            </a:r>
            <a:r>
              <a:rPr lang="en-US" sz="2400" dirty="0" err="1"/>
              <a:t>mers</a:t>
            </a:r>
            <a:endParaRPr lang="en-US" sz="24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BCDCEE-8EAD-46F2-8362-6F5835058FBC}"/>
              </a:ext>
            </a:extLst>
          </p:cNvPr>
          <p:cNvSpPr txBox="1"/>
          <p:nvPr/>
        </p:nvSpPr>
        <p:spPr>
          <a:xfrm>
            <a:off x="8833456" y="4274262"/>
            <a:ext cx="219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Substrings of length </a:t>
            </a:r>
            <a:r>
              <a:rPr lang="en-US" i="1" dirty="0"/>
              <a:t>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7071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A5441-1249-4C5A-B238-6311286C4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9" y="142702"/>
            <a:ext cx="11219603" cy="804648"/>
          </a:xfrm>
        </p:spPr>
        <p:txBody>
          <a:bodyPr>
            <a:normAutofit fontScale="90000"/>
          </a:bodyPr>
          <a:lstStyle/>
          <a:p>
            <a:r>
              <a:rPr lang="en-US" dirty="0"/>
              <a:t>Overlaps of </a:t>
            </a:r>
            <a:r>
              <a:rPr lang="en-US" i="1" dirty="0"/>
              <a:t>k</a:t>
            </a:r>
            <a:r>
              <a:rPr lang="en-US" dirty="0"/>
              <a:t>-1 are used to construct the de Bruijn graph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9342D2-50C0-4A61-8EA0-723964EFB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457325"/>
            <a:ext cx="8439150" cy="42363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29EA4B-B622-4479-AD3B-D3B03449F43C}"/>
              </a:ext>
            </a:extLst>
          </p:cNvPr>
          <p:cNvSpPr txBox="1"/>
          <p:nvPr/>
        </p:nvSpPr>
        <p:spPr>
          <a:xfrm>
            <a:off x="195649" y="5839246"/>
            <a:ext cx="6029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https://naturalis.github.io/mebioda/doc/week1/w1d2/lecture1.html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603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A5441-1249-4C5A-B238-6311286C4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9" y="142702"/>
            <a:ext cx="11062286" cy="804648"/>
          </a:xfrm>
        </p:spPr>
        <p:txBody>
          <a:bodyPr>
            <a:normAutofit fontScale="90000"/>
          </a:bodyPr>
          <a:lstStyle/>
          <a:p>
            <a:r>
              <a:rPr lang="en-US" dirty="0"/>
              <a:t>Overlaps of </a:t>
            </a:r>
            <a:r>
              <a:rPr lang="en-US" i="1" dirty="0"/>
              <a:t>k</a:t>
            </a:r>
            <a:r>
              <a:rPr lang="en-US" dirty="0"/>
              <a:t>-1 are used to construct the de Bruijn graph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9342D2-50C0-4A61-8EA0-723964EFB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457325"/>
            <a:ext cx="8439150" cy="42363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29EA4B-B622-4479-AD3B-D3B03449F43C}"/>
              </a:ext>
            </a:extLst>
          </p:cNvPr>
          <p:cNvSpPr txBox="1"/>
          <p:nvPr/>
        </p:nvSpPr>
        <p:spPr>
          <a:xfrm>
            <a:off x="195649" y="5839246"/>
            <a:ext cx="6029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https://naturalis.github.io/mebioda/doc/week1/w1d2/lecture1.html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FA41AB-BBE6-4D0B-B9A1-B309D2250F1D}"/>
              </a:ext>
            </a:extLst>
          </p:cNvPr>
          <p:cNvSpPr txBox="1"/>
          <p:nvPr/>
        </p:nvSpPr>
        <p:spPr>
          <a:xfrm>
            <a:off x="6224974" y="1684668"/>
            <a:ext cx="596702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/>
              <a:t>k</a:t>
            </a:r>
            <a:r>
              <a:rPr lang="en-US" sz="2400" dirty="0"/>
              <a:t>-</a:t>
            </a:r>
            <a:r>
              <a:rPr lang="en-US" sz="2400" dirty="0" err="1"/>
              <a:t>mer</a:t>
            </a:r>
            <a:r>
              <a:rPr lang="en-US" sz="2400" dirty="0"/>
              <a:t> selection depends on read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Smaller </a:t>
            </a:r>
            <a:r>
              <a:rPr lang="en-US" sz="2400" i="1" dirty="0"/>
              <a:t>k</a:t>
            </a:r>
            <a:r>
              <a:rPr lang="en-US" sz="2400" dirty="0"/>
              <a:t> means more repeats joined and shorter contigs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Higher </a:t>
            </a:r>
            <a:r>
              <a:rPr lang="en-US" sz="2400" i="1" dirty="0"/>
              <a:t>k</a:t>
            </a:r>
            <a:r>
              <a:rPr lang="en-US" sz="2400" dirty="0"/>
              <a:t> can lead to a fragmented graph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40639699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A5441-1249-4C5A-B238-6311286C4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9" y="142702"/>
            <a:ext cx="7672001" cy="804648"/>
          </a:xfrm>
        </p:spPr>
        <p:txBody>
          <a:bodyPr>
            <a:normAutofit fontScale="90000"/>
          </a:bodyPr>
          <a:lstStyle/>
          <a:p>
            <a:r>
              <a:rPr lang="en-US" dirty="0"/>
              <a:t>Overlaps of </a:t>
            </a:r>
            <a:r>
              <a:rPr lang="en-US" i="1" dirty="0"/>
              <a:t>k</a:t>
            </a:r>
            <a:r>
              <a:rPr lang="en-US" dirty="0"/>
              <a:t>-1 are used to construct the de Bruijn graph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9342D2-50C0-4A61-8EA0-723964EFB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457325"/>
            <a:ext cx="8439150" cy="42363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29EA4B-B622-4479-AD3B-D3B03449F43C}"/>
              </a:ext>
            </a:extLst>
          </p:cNvPr>
          <p:cNvSpPr txBox="1"/>
          <p:nvPr/>
        </p:nvSpPr>
        <p:spPr>
          <a:xfrm>
            <a:off x="195649" y="5839246"/>
            <a:ext cx="6029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https://naturalis.github.io/mebioda/doc/week1/w1d2/lecture1.html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DD1887-21A2-4D41-8202-C832B905FCF9}"/>
              </a:ext>
            </a:extLst>
          </p:cNvPr>
          <p:cNvSpPr txBox="1"/>
          <p:nvPr/>
        </p:nvSpPr>
        <p:spPr>
          <a:xfrm>
            <a:off x="6224974" y="1684668"/>
            <a:ext cx="596702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/>
              <a:t>k</a:t>
            </a:r>
            <a:r>
              <a:rPr lang="en-US" sz="2400" dirty="0"/>
              <a:t>-</a:t>
            </a:r>
            <a:r>
              <a:rPr lang="en-US" sz="2400" dirty="0" err="1"/>
              <a:t>mer</a:t>
            </a:r>
            <a:r>
              <a:rPr lang="en-US" sz="2400" dirty="0"/>
              <a:t> selection depends on read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Smaller </a:t>
            </a:r>
            <a:r>
              <a:rPr lang="en-US" sz="2400" i="1" dirty="0"/>
              <a:t>k</a:t>
            </a:r>
            <a:r>
              <a:rPr lang="en-US" sz="2400" dirty="0"/>
              <a:t> means more repeats joined and shorter contigs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Higher </a:t>
            </a:r>
            <a:r>
              <a:rPr lang="en-US" sz="2400" i="1" dirty="0"/>
              <a:t>k</a:t>
            </a:r>
            <a:r>
              <a:rPr lang="en-US" sz="2400" dirty="0"/>
              <a:t> can lead to a fragmented graph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CB6051-16AA-425C-BF53-E6389483636A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C72D57-4583-4A04-B388-F5FAF189F418}"/>
              </a:ext>
            </a:extLst>
          </p:cNvPr>
          <p:cNvSpPr txBox="1"/>
          <p:nvPr/>
        </p:nvSpPr>
        <p:spPr>
          <a:xfrm>
            <a:off x="0" y="3105834"/>
            <a:ext cx="1219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hlinkClick r:id="rId4"/>
              </a:rPr>
              <a:t>https://github.com/rrwick/Bandage/wiki/Effect-of-kmer-size</a:t>
            </a:r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15737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0C7C8-FB02-4D63-83BD-CCF596569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Bruijn graphs join repeats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27AAF2-887E-4CF8-9057-4A5463AB2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039" y="1343373"/>
            <a:ext cx="6327922" cy="47237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6275A0-4067-4D41-A8D0-BE40C2D5B06E}"/>
              </a:ext>
            </a:extLst>
          </p:cNvPr>
          <p:cNvSpPr txBox="1"/>
          <p:nvPr/>
        </p:nvSpPr>
        <p:spPr>
          <a:xfrm>
            <a:off x="2495550" y="5801146"/>
            <a:ext cx="6029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Pevzner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et al. 2001, PNAS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3436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E63-05D8-4079-B89E-868C9FDD8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correction based on graph structure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59069AF-B6AF-4537-84FD-9D675F6B7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68" y="1381279"/>
            <a:ext cx="7379263" cy="470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A3677E-1C99-4031-9AF0-FA81EF0780E4}"/>
              </a:ext>
            </a:extLst>
          </p:cNvPr>
          <p:cNvSpPr txBox="1"/>
          <p:nvPr/>
        </p:nvSpPr>
        <p:spPr>
          <a:xfrm>
            <a:off x="2495550" y="5801146"/>
            <a:ext cx="6029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Vollmers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et al. 2017,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PLoS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One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9086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8DE5CC-94B6-4383-B3CE-F1BA5576F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040" y="805480"/>
            <a:ext cx="7832012" cy="524704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D443423-6CAF-4E31-BFF2-02E7E993FFAD}"/>
              </a:ext>
            </a:extLst>
          </p:cNvPr>
          <p:cNvSpPr/>
          <p:nvPr/>
        </p:nvSpPr>
        <p:spPr>
          <a:xfrm>
            <a:off x="1412916" y="6042687"/>
            <a:ext cx="3709690" cy="461665"/>
          </a:xfrm>
          <a:prstGeom prst="roundRect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F0DB787-1248-4540-89AE-F47DB6C94EE9}"/>
              </a:ext>
            </a:extLst>
          </p:cNvPr>
          <p:cNvSpPr/>
          <p:nvPr/>
        </p:nvSpPr>
        <p:spPr>
          <a:xfrm>
            <a:off x="7620468" y="6032684"/>
            <a:ext cx="2118853" cy="471668"/>
          </a:xfrm>
          <a:prstGeom prst="roundRect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47F70-AF1C-4028-A16C-36FD64137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main classes of assembly algorithms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D05D0-C11F-4FF7-B87E-0BD3E8646550}"/>
              </a:ext>
            </a:extLst>
          </p:cNvPr>
          <p:cNvSpPr txBox="1"/>
          <p:nvPr/>
        </p:nvSpPr>
        <p:spPr>
          <a:xfrm>
            <a:off x="9664114" y="1295359"/>
            <a:ext cx="25278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Much faster for short reads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Efficient algorithms to find paths through the graph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F2A652-0BB5-4DC5-89AE-8BA9C2D71A8F}"/>
              </a:ext>
            </a:extLst>
          </p:cNvPr>
          <p:cNvSpPr txBox="1"/>
          <p:nvPr/>
        </p:nvSpPr>
        <p:spPr>
          <a:xfrm>
            <a:off x="1061883" y="6032684"/>
            <a:ext cx="4513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Overlap-Layout-Consensus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D2EFF7-57BC-48BA-A773-2752200343A8}"/>
              </a:ext>
            </a:extLst>
          </p:cNvPr>
          <p:cNvSpPr txBox="1"/>
          <p:nvPr/>
        </p:nvSpPr>
        <p:spPr>
          <a:xfrm>
            <a:off x="7108725" y="6052520"/>
            <a:ext cx="304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de Bruijn graph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5E1C17-ECB0-4D83-8D02-790E0A84DB69}"/>
              </a:ext>
            </a:extLst>
          </p:cNvPr>
          <p:cNvSpPr txBox="1"/>
          <p:nvPr/>
        </p:nvSpPr>
        <p:spPr>
          <a:xfrm>
            <a:off x="10225550" y="6571809"/>
            <a:ext cx="1809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Compeau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et al. 2011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D8195E-D608-4935-9D46-305341ACF01D}"/>
              </a:ext>
            </a:extLst>
          </p:cNvPr>
          <p:cNvSpPr/>
          <p:nvPr/>
        </p:nvSpPr>
        <p:spPr>
          <a:xfrm>
            <a:off x="6774428" y="2507226"/>
            <a:ext cx="3175817" cy="4149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A66D44-E2D7-4FD7-9A41-CCD3069ACE74}"/>
              </a:ext>
            </a:extLst>
          </p:cNvPr>
          <p:cNvSpPr/>
          <p:nvPr/>
        </p:nvSpPr>
        <p:spPr>
          <a:xfrm>
            <a:off x="6345268" y="3641669"/>
            <a:ext cx="858320" cy="877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D6988E-6068-478D-9DED-85DDB4000F0E}"/>
              </a:ext>
            </a:extLst>
          </p:cNvPr>
          <p:cNvSpPr/>
          <p:nvPr/>
        </p:nvSpPr>
        <p:spPr>
          <a:xfrm>
            <a:off x="5959046" y="2391518"/>
            <a:ext cx="1329642" cy="877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4AF787-B57F-4A22-8812-F1BE6BB7C206}"/>
              </a:ext>
            </a:extLst>
          </p:cNvPr>
          <p:cNvSpPr/>
          <p:nvPr/>
        </p:nvSpPr>
        <p:spPr>
          <a:xfrm>
            <a:off x="9234954" y="975558"/>
            <a:ext cx="2957046" cy="2377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380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8DE5CC-94B6-4383-B3CE-F1BA5576F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040" y="805480"/>
            <a:ext cx="7832012" cy="524704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D443423-6CAF-4E31-BFF2-02E7E993FFAD}"/>
              </a:ext>
            </a:extLst>
          </p:cNvPr>
          <p:cNvSpPr/>
          <p:nvPr/>
        </p:nvSpPr>
        <p:spPr>
          <a:xfrm>
            <a:off x="1412916" y="6042687"/>
            <a:ext cx="3709690" cy="461665"/>
          </a:xfrm>
          <a:prstGeom prst="roundRect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F0DB787-1248-4540-89AE-F47DB6C94EE9}"/>
              </a:ext>
            </a:extLst>
          </p:cNvPr>
          <p:cNvSpPr/>
          <p:nvPr/>
        </p:nvSpPr>
        <p:spPr>
          <a:xfrm>
            <a:off x="7620468" y="6032684"/>
            <a:ext cx="2118853" cy="471668"/>
          </a:xfrm>
          <a:prstGeom prst="roundRect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47F70-AF1C-4028-A16C-36FD64137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main classes of assembly algorithms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D05D0-C11F-4FF7-B87E-0BD3E8646550}"/>
              </a:ext>
            </a:extLst>
          </p:cNvPr>
          <p:cNvSpPr txBox="1"/>
          <p:nvPr/>
        </p:nvSpPr>
        <p:spPr>
          <a:xfrm>
            <a:off x="9664114" y="1295359"/>
            <a:ext cx="25278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Much faster for short reads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Efficient algorithms to find paths through the graph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F2A652-0BB5-4DC5-89AE-8BA9C2D71A8F}"/>
              </a:ext>
            </a:extLst>
          </p:cNvPr>
          <p:cNvSpPr txBox="1"/>
          <p:nvPr/>
        </p:nvSpPr>
        <p:spPr>
          <a:xfrm>
            <a:off x="1061883" y="6032684"/>
            <a:ext cx="4513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Overlap-Layout-Consensus</a:t>
            </a:r>
          </a:p>
          <a:p>
            <a:pPr algn="ctr"/>
            <a:r>
              <a:rPr lang="en-US" sz="2400" dirty="0"/>
              <a:t>(vertices are READS, not k-</a:t>
            </a:r>
            <a:r>
              <a:rPr lang="en-US" sz="2400" dirty="0" err="1"/>
              <a:t>mers</a:t>
            </a:r>
            <a:r>
              <a:rPr lang="en-US" sz="2400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D2EFF7-57BC-48BA-A773-2752200343A8}"/>
              </a:ext>
            </a:extLst>
          </p:cNvPr>
          <p:cNvSpPr txBox="1"/>
          <p:nvPr/>
        </p:nvSpPr>
        <p:spPr>
          <a:xfrm>
            <a:off x="7108725" y="6052520"/>
            <a:ext cx="304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de Bruijn graph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58B254E-AAB2-42AC-8CC3-4803DF90E978}"/>
              </a:ext>
            </a:extLst>
          </p:cNvPr>
          <p:cNvSpPr/>
          <p:nvPr/>
        </p:nvSpPr>
        <p:spPr>
          <a:xfrm>
            <a:off x="3430299" y="2605548"/>
            <a:ext cx="1473015" cy="1603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5E1C17-ECB0-4D83-8D02-790E0A84DB69}"/>
              </a:ext>
            </a:extLst>
          </p:cNvPr>
          <p:cNvSpPr txBox="1"/>
          <p:nvPr/>
        </p:nvSpPr>
        <p:spPr>
          <a:xfrm>
            <a:off x="10225550" y="6571809"/>
            <a:ext cx="1809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Compeau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et al. 2011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D8195E-D608-4935-9D46-305341ACF01D}"/>
              </a:ext>
            </a:extLst>
          </p:cNvPr>
          <p:cNvSpPr/>
          <p:nvPr/>
        </p:nvSpPr>
        <p:spPr>
          <a:xfrm>
            <a:off x="6774428" y="2507226"/>
            <a:ext cx="3175817" cy="4149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A66D44-E2D7-4FD7-9A41-CCD3069ACE74}"/>
              </a:ext>
            </a:extLst>
          </p:cNvPr>
          <p:cNvSpPr/>
          <p:nvPr/>
        </p:nvSpPr>
        <p:spPr>
          <a:xfrm>
            <a:off x="6345268" y="3641669"/>
            <a:ext cx="858320" cy="877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D6988E-6068-478D-9DED-85DDB4000F0E}"/>
              </a:ext>
            </a:extLst>
          </p:cNvPr>
          <p:cNvSpPr/>
          <p:nvPr/>
        </p:nvSpPr>
        <p:spPr>
          <a:xfrm>
            <a:off x="5959046" y="2391518"/>
            <a:ext cx="1329642" cy="877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4AF787-B57F-4A22-8812-F1BE6BB7C206}"/>
              </a:ext>
            </a:extLst>
          </p:cNvPr>
          <p:cNvSpPr/>
          <p:nvPr/>
        </p:nvSpPr>
        <p:spPr>
          <a:xfrm>
            <a:off x="9234954" y="975558"/>
            <a:ext cx="2957046" cy="2377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37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8467C36-83A2-4687-AB55-CB9A1C930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03" y="356062"/>
            <a:ext cx="11526794" cy="804648"/>
          </a:xfrm>
        </p:spPr>
        <p:txBody>
          <a:bodyPr>
            <a:normAutofit fontScale="90000"/>
          </a:bodyPr>
          <a:lstStyle/>
          <a:p>
            <a:r>
              <a:rPr lang="en-US" dirty="0"/>
              <a:t>It is more difficult for us to manipulate chemicals at the nano scale than it is for our cells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B1A6B62-67D4-437E-AC10-376EC52D9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" y="2028825"/>
            <a:ext cx="1057275" cy="2800350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C9811B39-3380-4E36-B546-08D7F4CA8244}"/>
              </a:ext>
            </a:extLst>
          </p:cNvPr>
          <p:cNvSpPr/>
          <p:nvPr/>
        </p:nvSpPr>
        <p:spPr>
          <a:xfrm>
            <a:off x="2321211" y="3076443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9D2A352-B135-413D-9D60-182A6E1EEA06}"/>
              </a:ext>
            </a:extLst>
          </p:cNvPr>
          <p:cNvSpPr/>
          <p:nvPr/>
        </p:nvSpPr>
        <p:spPr>
          <a:xfrm>
            <a:off x="436879" y="5166964"/>
            <a:ext cx="2118853" cy="665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91A210-43F1-4C9B-8839-E08AF275582C}"/>
              </a:ext>
            </a:extLst>
          </p:cNvPr>
          <p:cNvSpPr/>
          <p:nvPr/>
        </p:nvSpPr>
        <p:spPr>
          <a:xfrm>
            <a:off x="671399" y="5176796"/>
            <a:ext cx="16498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Original</a:t>
            </a:r>
            <a:endParaRPr lang="en-US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5155923-170F-48B0-96FB-A0E1764381EE}"/>
              </a:ext>
            </a:extLst>
          </p:cNvPr>
          <p:cNvSpPr/>
          <p:nvPr/>
        </p:nvSpPr>
        <p:spPr>
          <a:xfrm>
            <a:off x="9448799" y="5166964"/>
            <a:ext cx="2118853" cy="665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0939B5E-4B59-41B9-96DF-FF0027206A3E}"/>
              </a:ext>
            </a:extLst>
          </p:cNvPr>
          <p:cNvSpPr/>
          <p:nvPr/>
        </p:nvSpPr>
        <p:spPr>
          <a:xfrm>
            <a:off x="9946533" y="5176796"/>
            <a:ext cx="11233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Copy</a:t>
            </a:r>
            <a:endParaRPr lang="en-US" dirty="0"/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60C947C-8548-4AF4-9D38-181193929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587" y="2028825"/>
            <a:ext cx="1057275" cy="2800350"/>
          </a:xfrm>
          <a:prstGeom prst="rect">
            <a:avLst/>
          </a:prstGeom>
        </p:spPr>
      </p:pic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7BF2B06E-7C31-4498-9C3D-42ED6CA0F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26" y="1626002"/>
            <a:ext cx="6730851" cy="3540962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11863939-B498-497B-A0E4-7D5763C96077}"/>
              </a:ext>
            </a:extLst>
          </p:cNvPr>
          <p:cNvSpPr/>
          <p:nvPr/>
        </p:nvSpPr>
        <p:spPr>
          <a:xfrm>
            <a:off x="8483951" y="3108960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2DF59D9-127E-4F49-A984-7D8B7DC477F3}"/>
              </a:ext>
            </a:extLst>
          </p:cNvPr>
          <p:cNvSpPr/>
          <p:nvPr/>
        </p:nvSpPr>
        <p:spPr>
          <a:xfrm>
            <a:off x="4785360" y="3457242"/>
            <a:ext cx="820118" cy="820118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4D84687-38F3-4FFE-BD5C-1420404E7079}"/>
              </a:ext>
            </a:extLst>
          </p:cNvPr>
          <p:cNvSpPr/>
          <p:nvPr/>
        </p:nvSpPr>
        <p:spPr>
          <a:xfrm>
            <a:off x="3332480" y="1422400"/>
            <a:ext cx="5039360" cy="441056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EC3D7-CEF1-4B47-B3A3-C50A450D2477}"/>
              </a:ext>
            </a:extLst>
          </p:cNvPr>
          <p:cNvSpPr txBox="1"/>
          <p:nvPr/>
        </p:nvSpPr>
        <p:spPr>
          <a:xfrm>
            <a:off x="3332479" y="3338133"/>
            <a:ext cx="503936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Difficult!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801A85-F8C1-4796-860C-3646A9F72220}"/>
              </a:ext>
            </a:extLst>
          </p:cNvPr>
          <p:cNvSpPr txBox="1"/>
          <p:nvPr/>
        </p:nvSpPr>
        <p:spPr>
          <a:xfrm>
            <a:off x="-15107" y="6617405"/>
            <a:ext cx="6029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https://cnx.org/contents/GFy_h8cu@9.87:1tJ55Ot6@7/The-Cell-Cycle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0126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8DE5CC-94B6-4383-B3CE-F1BA5576F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040" y="805480"/>
            <a:ext cx="7832012" cy="524704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D443423-6CAF-4E31-BFF2-02E7E993FFAD}"/>
              </a:ext>
            </a:extLst>
          </p:cNvPr>
          <p:cNvSpPr/>
          <p:nvPr/>
        </p:nvSpPr>
        <p:spPr>
          <a:xfrm>
            <a:off x="1412916" y="6042687"/>
            <a:ext cx="3709690" cy="461665"/>
          </a:xfrm>
          <a:prstGeom prst="roundRect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F0DB787-1248-4540-89AE-F47DB6C94EE9}"/>
              </a:ext>
            </a:extLst>
          </p:cNvPr>
          <p:cNvSpPr/>
          <p:nvPr/>
        </p:nvSpPr>
        <p:spPr>
          <a:xfrm>
            <a:off x="7620468" y="6032684"/>
            <a:ext cx="2118853" cy="471668"/>
          </a:xfrm>
          <a:prstGeom prst="roundRect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47F70-AF1C-4028-A16C-36FD64137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main classes of assembly algorithms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0634CF-CF1E-4540-A29E-B2FBBE815503}"/>
              </a:ext>
            </a:extLst>
          </p:cNvPr>
          <p:cNvSpPr txBox="1"/>
          <p:nvPr/>
        </p:nvSpPr>
        <p:spPr>
          <a:xfrm>
            <a:off x="0" y="1295359"/>
            <a:ext cx="21237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consuming for short reads</a:t>
            </a:r>
          </a:p>
          <a:p>
            <a:endParaRPr lang="en-US" dirty="0"/>
          </a:p>
          <a:p>
            <a:pPr algn="ctr"/>
            <a:r>
              <a:rPr lang="en-US" dirty="0"/>
              <a:t>One million       reads -&gt; one trillion pairwise alignments</a:t>
            </a:r>
          </a:p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D05D0-C11F-4FF7-B87E-0BD3E8646550}"/>
              </a:ext>
            </a:extLst>
          </p:cNvPr>
          <p:cNvSpPr txBox="1"/>
          <p:nvPr/>
        </p:nvSpPr>
        <p:spPr>
          <a:xfrm>
            <a:off x="9664114" y="1295359"/>
            <a:ext cx="25278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Much faster for short reads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Efficient algorithms to find paths through the graph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F2A652-0BB5-4DC5-89AE-8BA9C2D71A8F}"/>
              </a:ext>
            </a:extLst>
          </p:cNvPr>
          <p:cNvSpPr txBox="1"/>
          <p:nvPr/>
        </p:nvSpPr>
        <p:spPr>
          <a:xfrm>
            <a:off x="1061883" y="6032684"/>
            <a:ext cx="4513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Overlap-Layout-Consensus</a:t>
            </a:r>
          </a:p>
          <a:p>
            <a:pPr algn="ctr"/>
            <a:r>
              <a:rPr lang="en-US" sz="2400" dirty="0"/>
              <a:t>(vertices are READS, not k-</a:t>
            </a:r>
            <a:r>
              <a:rPr lang="en-US" sz="2400" dirty="0" err="1"/>
              <a:t>mers</a:t>
            </a:r>
            <a:r>
              <a:rPr lang="en-US" sz="2400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D2EFF7-57BC-48BA-A773-2752200343A8}"/>
              </a:ext>
            </a:extLst>
          </p:cNvPr>
          <p:cNvSpPr txBox="1"/>
          <p:nvPr/>
        </p:nvSpPr>
        <p:spPr>
          <a:xfrm>
            <a:off x="7108725" y="6052520"/>
            <a:ext cx="304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de Bruijn graph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58B254E-AAB2-42AC-8CC3-4803DF90E978}"/>
              </a:ext>
            </a:extLst>
          </p:cNvPr>
          <p:cNvSpPr/>
          <p:nvPr/>
        </p:nvSpPr>
        <p:spPr>
          <a:xfrm>
            <a:off x="3430299" y="2605548"/>
            <a:ext cx="1473015" cy="1603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5E1C17-ECB0-4D83-8D02-790E0A84DB69}"/>
              </a:ext>
            </a:extLst>
          </p:cNvPr>
          <p:cNvSpPr txBox="1"/>
          <p:nvPr/>
        </p:nvSpPr>
        <p:spPr>
          <a:xfrm>
            <a:off x="10225550" y="6571809"/>
            <a:ext cx="1809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Compeau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et al. 2011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D8195E-D608-4935-9D46-305341ACF01D}"/>
              </a:ext>
            </a:extLst>
          </p:cNvPr>
          <p:cNvSpPr/>
          <p:nvPr/>
        </p:nvSpPr>
        <p:spPr>
          <a:xfrm>
            <a:off x="6774428" y="2507226"/>
            <a:ext cx="3175817" cy="4149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A66D44-E2D7-4FD7-9A41-CCD3069ACE74}"/>
              </a:ext>
            </a:extLst>
          </p:cNvPr>
          <p:cNvSpPr/>
          <p:nvPr/>
        </p:nvSpPr>
        <p:spPr>
          <a:xfrm>
            <a:off x="6345268" y="3641669"/>
            <a:ext cx="858320" cy="877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D6988E-6068-478D-9DED-85DDB4000F0E}"/>
              </a:ext>
            </a:extLst>
          </p:cNvPr>
          <p:cNvSpPr/>
          <p:nvPr/>
        </p:nvSpPr>
        <p:spPr>
          <a:xfrm>
            <a:off x="5959046" y="2391518"/>
            <a:ext cx="1329642" cy="877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4AF787-B57F-4A22-8812-F1BE6BB7C206}"/>
              </a:ext>
            </a:extLst>
          </p:cNvPr>
          <p:cNvSpPr/>
          <p:nvPr/>
        </p:nvSpPr>
        <p:spPr>
          <a:xfrm>
            <a:off x="9234954" y="975558"/>
            <a:ext cx="2957046" cy="2377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90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8DE5CC-94B6-4383-B3CE-F1BA5576F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040" y="805480"/>
            <a:ext cx="7832012" cy="524704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D443423-6CAF-4E31-BFF2-02E7E993FFAD}"/>
              </a:ext>
            </a:extLst>
          </p:cNvPr>
          <p:cNvSpPr/>
          <p:nvPr/>
        </p:nvSpPr>
        <p:spPr>
          <a:xfrm>
            <a:off x="1412916" y="6042687"/>
            <a:ext cx="3709690" cy="461665"/>
          </a:xfrm>
          <a:prstGeom prst="roundRect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F0DB787-1248-4540-89AE-F47DB6C94EE9}"/>
              </a:ext>
            </a:extLst>
          </p:cNvPr>
          <p:cNvSpPr/>
          <p:nvPr/>
        </p:nvSpPr>
        <p:spPr>
          <a:xfrm>
            <a:off x="7620468" y="6032684"/>
            <a:ext cx="2118853" cy="471668"/>
          </a:xfrm>
          <a:prstGeom prst="roundRect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47F70-AF1C-4028-A16C-36FD64137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main classes of assembly algorithms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0634CF-CF1E-4540-A29E-B2FBBE815503}"/>
              </a:ext>
            </a:extLst>
          </p:cNvPr>
          <p:cNvSpPr txBox="1"/>
          <p:nvPr/>
        </p:nvSpPr>
        <p:spPr>
          <a:xfrm>
            <a:off x="0" y="1295359"/>
            <a:ext cx="21237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consuming for short reads</a:t>
            </a:r>
          </a:p>
          <a:p>
            <a:endParaRPr lang="en-US" dirty="0"/>
          </a:p>
          <a:p>
            <a:pPr algn="ctr"/>
            <a:r>
              <a:rPr lang="en-US" dirty="0"/>
              <a:t>One million       reads -&gt; one trillion pairwise alignments</a:t>
            </a:r>
          </a:p>
          <a:p>
            <a:pPr algn="ctr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Hamiltonian path problems are NP-Complete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D05D0-C11F-4FF7-B87E-0BD3E8646550}"/>
              </a:ext>
            </a:extLst>
          </p:cNvPr>
          <p:cNvSpPr txBox="1"/>
          <p:nvPr/>
        </p:nvSpPr>
        <p:spPr>
          <a:xfrm>
            <a:off x="9664114" y="1295359"/>
            <a:ext cx="25278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Much faster for short reads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Efficient algorithms to find paths through the graph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F2A652-0BB5-4DC5-89AE-8BA9C2D71A8F}"/>
              </a:ext>
            </a:extLst>
          </p:cNvPr>
          <p:cNvSpPr txBox="1"/>
          <p:nvPr/>
        </p:nvSpPr>
        <p:spPr>
          <a:xfrm>
            <a:off x="1061883" y="6032684"/>
            <a:ext cx="4513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Overlap-Layout-Consensus</a:t>
            </a:r>
          </a:p>
          <a:p>
            <a:pPr algn="ctr"/>
            <a:r>
              <a:rPr lang="en-US" sz="2400" dirty="0"/>
              <a:t>(vertices are READS, not k-</a:t>
            </a:r>
            <a:r>
              <a:rPr lang="en-US" sz="2400" dirty="0" err="1"/>
              <a:t>mers</a:t>
            </a:r>
            <a:r>
              <a:rPr lang="en-US" sz="2400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D2EFF7-57BC-48BA-A773-2752200343A8}"/>
              </a:ext>
            </a:extLst>
          </p:cNvPr>
          <p:cNvSpPr txBox="1"/>
          <p:nvPr/>
        </p:nvSpPr>
        <p:spPr>
          <a:xfrm>
            <a:off x="7108725" y="6052520"/>
            <a:ext cx="304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de Bruijn graph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58B254E-AAB2-42AC-8CC3-4803DF90E978}"/>
              </a:ext>
            </a:extLst>
          </p:cNvPr>
          <p:cNvSpPr/>
          <p:nvPr/>
        </p:nvSpPr>
        <p:spPr>
          <a:xfrm>
            <a:off x="3430299" y="2605548"/>
            <a:ext cx="1473015" cy="1603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5E1C17-ECB0-4D83-8D02-790E0A84DB69}"/>
              </a:ext>
            </a:extLst>
          </p:cNvPr>
          <p:cNvSpPr txBox="1"/>
          <p:nvPr/>
        </p:nvSpPr>
        <p:spPr>
          <a:xfrm>
            <a:off x="10225550" y="6571809"/>
            <a:ext cx="1809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Compeau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et al. 2011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D8195E-D608-4935-9D46-305341ACF01D}"/>
              </a:ext>
            </a:extLst>
          </p:cNvPr>
          <p:cNvSpPr/>
          <p:nvPr/>
        </p:nvSpPr>
        <p:spPr>
          <a:xfrm>
            <a:off x="6774428" y="2507226"/>
            <a:ext cx="3175817" cy="4149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A66D44-E2D7-4FD7-9A41-CCD3069ACE74}"/>
              </a:ext>
            </a:extLst>
          </p:cNvPr>
          <p:cNvSpPr/>
          <p:nvPr/>
        </p:nvSpPr>
        <p:spPr>
          <a:xfrm>
            <a:off x="6345268" y="3641669"/>
            <a:ext cx="858320" cy="877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D6988E-6068-478D-9DED-85DDB4000F0E}"/>
              </a:ext>
            </a:extLst>
          </p:cNvPr>
          <p:cNvSpPr/>
          <p:nvPr/>
        </p:nvSpPr>
        <p:spPr>
          <a:xfrm>
            <a:off x="5959046" y="2391518"/>
            <a:ext cx="1329642" cy="877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4AF787-B57F-4A22-8812-F1BE6BB7C206}"/>
              </a:ext>
            </a:extLst>
          </p:cNvPr>
          <p:cNvSpPr/>
          <p:nvPr/>
        </p:nvSpPr>
        <p:spPr>
          <a:xfrm>
            <a:off x="9234954" y="975558"/>
            <a:ext cx="2957046" cy="2377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081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8DE5CC-94B6-4383-B3CE-F1BA5576F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040" y="805480"/>
            <a:ext cx="7832012" cy="524704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D443423-6CAF-4E31-BFF2-02E7E993FFAD}"/>
              </a:ext>
            </a:extLst>
          </p:cNvPr>
          <p:cNvSpPr/>
          <p:nvPr/>
        </p:nvSpPr>
        <p:spPr>
          <a:xfrm>
            <a:off x="1412916" y="6042687"/>
            <a:ext cx="3709690" cy="461665"/>
          </a:xfrm>
          <a:prstGeom prst="roundRect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F0DB787-1248-4540-89AE-F47DB6C94EE9}"/>
              </a:ext>
            </a:extLst>
          </p:cNvPr>
          <p:cNvSpPr/>
          <p:nvPr/>
        </p:nvSpPr>
        <p:spPr>
          <a:xfrm>
            <a:off x="7620468" y="6032684"/>
            <a:ext cx="2118853" cy="471668"/>
          </a:xfrm>
          <a:prstGeom prst="roundRect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47F70-AF1C-4028-A16C-36FD64137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main classes of assembly algorithms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0634CF-CF1E-4540-A29E-B2FBBE815503}"/>
              </a:ext>
            </a:extLst>
          </p:cNvPr>
          <p:cNvSpPr txBox="1"/>
          <p:nvPr/>
        </p:nvSpPr>
        <p:spPr>
          <a:xfrm>
            <a:off x="0" y="1295359"/>
            <a:ext cx="21237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consuming for short reads</a:t>
            </a:r>
          </a:p>
          <a:p>
            <a:endParaRPr lang="en-US" dirty="0"/>
          </a:p>
          <a:p>
            <a:pPr algn="ctr"/>
            <a:r>
              <a:rPr lang="en-US" dirty="0"/>
              <a:t>One million       reads -&gt; one trillion pairwise alignments</a:t>
            </a:r>
          </a:p>
          <a:p>
            <a:pPr algn="ctr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Hamiltonian path problems are NP-Complete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D05D0-C11F-4FF7-B87E-0BD3E8646550}"/>
              </a:ext>
            </a:extLst>
          </p:cNvPr>
          <p:cNvSpPr txBox="1"/>
          <p:nvPr/>
        </p:nvSpPr>
        <p:spPr>
          <a:xfrm>
            <a:off x="9664114" y="1295359"/>
            <a:ext cx="25278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Much faster for short reads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Efficient algorithms to find paths through the graph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F2A652-0BB5-4DC5-89AE-8BA9C2D71A8F}"/>
              </a:ext>
            </a:extLst>
          </p:cNvPr>
          <p:cNvSpPr txBox="1"/>
          <p:nvPr/>
        </p:nvSpPr>
        <p:spPr>
          <a:xfrm>
            <a:off x="1061883" y="6032684"/>
            <a:ext cx="4513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Overlap-Layout-Consensus</a:t>
            </a:r>
          </a:p>
          <a:p>
            <a:pPr algn="ctr"/>
            <a:r>
              <a:rPr lang="en-US" sz="2400" dirty="0"/>
              <a:t>(vertices are READS, not k-</a:t>
            </a:r>
            <a:r>
              <a:rPr lang="en-US" sz="2400" dirty="0" err="1"/>
              <a:t>mers</a:t>
            </a:r>
            <a:r>
              <a:rPr lang="en-US" sz="2400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D2EFF7-57BC-48BA-A773-2752200343A8}"/>
              </a:ext>
            </a:extLst>
          </p:cNvPr>
          <p:cNvSpPr txBox="1"/>
          <p:nvPr/>
        </p:nvSpPr>
        <p:spPr>
          <a:xfrm>
            <a:off x="7157885" y="6042688"/>
            <a:ext cx="304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de Bruijn graph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58B254E-AAB2-42AC-8CC3-4803DF90E978}"/>
              </a:ext>
            </a:extLst>
          </p:cNvPr>
          <p:cNvSpPr/>
          <p:nvPr/>
        </p:nvSpPr>
        <p:spPr>
          <a:xfrm>
            <a:off x="3430299" y="2605548"/>
            <a:ext cx="1473015" cy="1603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5E1C17-ECB0-4D83-8D02-790E0A84DB69}"/>
              </a:ext>
            </a:extLst>
          </p:cNvPr>
          <p:cNvSpPr txBox="1"/>
          <p:nvPr/>
        </p:nvSpPr>
        <p:spPr>
          <a:xfrm>
            <a:off x="10225550" y="6571809"/>
            <a:ext cx="1809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Compeau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et al. 2011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1335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8DE5CC-94B6-4383-B3CE-F1BA5576F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040" y="805480"/>
            <a:ext cx="7832012" cy="524704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D443423-6CAF-4E31-BFF2-02E7E993FFAD}"/>
              </a:ext>
            </a:extLst>
          </p:cNvPr>
          <p:cNvSpPr/>
          <p:nvPr/>
        </p:nvSpPr>
        <p:spPr>
          <a:xfrm>
            <a:off x="1412916" y="6042687"/>
            <a:ext cx="3709690" cy="461665"/>
          </a:xfrm>
          <a:prstGeom prst="roundRect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F0DB787-1248-4540-89AE-F47DB6C94EE9}"/>
              </a:ext>
            </a:extLst>
          </p:cNvPr>
          <p:cNvSpPr/>
          <p:nvPr/>
        </p:nvSpPr>
        <p:spPr>
          <a:xfrm>
            <a:off x="7620468" y="6032684"/>
            <a:ext cx="2118853" cy="471668"/>
          </a:xfrm>
          <a:prstGeom prst="roundRect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47F70-AF1C-4028-A16C-36FD64137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main classes of assembly algorithms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0634CF-CF1E-4540-A29E-B2FBBE815503}"/>
              </a:ext>
            </a:extLst>
          </p:cNvPr>
          <p:cNvSpPr txBox="1"/>
          <p:nvPr/>
        </p:nvSpPr>
        <p:spPr>
          <a:xfrm>
            <a:off x="0" y="1295359"/>
            <a:ext cx="21237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consuming for short reads</a:t>
            </a:r>
          </a:p>
          <a:p>
            <a:endParaRPr lang="en-US" dirty="0"/>
          </a:p>
          <a:p>
            <a:pPr algn="ctr"/>
            <a:r>
              <a:rPr lang="en-US" dirty="0"/>
              <a:t>One million       reads -&gt; one trillion pairwise alignments</a:t>
            </a:r>
          </a:p>
          <a:p>
            <a:pPr algn="ctr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Hamiltonian path problems are NP-Complete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D05D0-C11F-4FF7-B87E-0BD3E8646550}"/>
              </a:ext>
            </a:extLst>
          </p:cNvPr>
          <p:cNvSpPr txBox="1"/>
          <p:nvPr/>
        </p:nvSpPr>
        <p:spPr>
          <a:xfrm>
            <a:off x="9664114" y="1295359"/>
            <a:ext cx="25278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Much faster for short reads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Efficient algorithms to find paths through the graph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F2A652-0BB5-4DC5-89AE-8BA9C2D71A8F}"/>
              </a:ext>
            </a:extLst>
          </p:cNvPr>
          <p:cNvSpPr txBox="1"/>
          <p:nvPr/>
        </p:nvSpPr>
        <p:spPr>
          <a:xfrm>
            <a:off x="1061883" y="6032684"/>
            <a:ext cx="4513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Overlap-Layout-Consensus</a:t>
            </a:r>
          </a:p>
          <a:p>
            <a:pPr algn="ctr"/>
            <a:r>
              <a:rPr lang="en-US" sz="2400" dirty="0"/>
              <a:t>(vertices are READS, not k-</a:t>
            </a:r>
            <a:r>
              <a:rPr lang="en-US" sz="2400" dirty="0" err="1"/>
              <a:t>mers</a:t>
            </a:r>
            <a:r>
              <a:rPr lang="en-US" sz="2400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D2EFF7-57BC-48BA-A773-2752200343A8}"/>
              </a:ext>
            </a:extLst>
          </p:cNvPr>
          <p:cNvSpPr txBox="1"/>
          <p:nvPr/>
        </p:nvSpPr>
        <p:spPr>
          <a:xfrm>
            <a:off x="7157885" y="6042688"/>
            <a:ext cx="304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de Bruijn graph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58B254E-AAB2-42AC-8CC3-4803DF90E978}"/>
              </a:ext>
            </a:extLst>
          </p:cNvPr>
          <p:cNvSpPr/>
          <p:nvPr/>
        </p:nvSpPr>
        <p:spPr>
          <a:xfrm>
            <a:off x="3430299" y="2605548"/>
            <a:ext cx="1473015" cy="1603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5E1C17-ECB0-4D83-8D02-790E0A84DB69}"/>
              </a:ext>
            </a:extLst>
          </p:cNvPr>
          <p:cNvSpPr txBox="1"/>
          <p:nvPr/>
        </p:nvSpPr>
        <p:spPr>
          <a:xfrm>
            <a:off x="10225550" y="6571809"/>
            <a:ext cx="1809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Compeau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et al. 2011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76B94B-373D-4D91-9CAA-692DB84305D6}"/>
              </a:ext>
            </a:extLst>
          </p:cNvPr>
          <p:cNvSpPr txBox="1"/>
          <p:nvPr/>
        </p:nvSpPr>
        <p:spPr>
          <a:xfrm>
            <a:off x="4978585" y="4667439"/>
            <a:ext cx="630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41E31E-CD12-4002-B096-48844A469F56}"/>
              </a:ext>
            </a:extLst>
          </p:cNvPr>
          <p:cNvSpPr txBox="1"/>
          <p:nvPr/>
        </p:nvSpPr>
        <p:spPr>
          <a:xfrm>
            <a:off x="4681454" y="5447909"/>
            <a:ext cx="1414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contig</a:t>
            </a:r>
          </a:p>
        </p:txBody>
      </p:sp>
    </p:spTree>
    <p:extLst>
      <p:ext uri="{BB962C8B-B14F-4D97-AF65-F5344CB8AC3E}">
        <p14:creationId xmlns:p14="http://schemas.microsoft.com/office/powerpoint/2010/main" val="28303118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8DE5CC-94B6-4383-B3CE-F1BA5576F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040" y="805480"/>
            <a:ext cx="7832012" cy="524704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D443423-6CAF-4E31-BFF2-02E7E993FFAD}"/>
              </a:ext>
            </a:extLst>
          </p:cNvPr>
          <p:cNvSpPr/>
          <p:nvPr/>
        </p:nvSpPr>
        <p:spPr>
          <a:xfrm>
            <a:off x="1412916" y="6042687"/>
            <a:ext cx="3709690" cy="461665"/>
          </a:xfrm>
          <a:prstGeom prst="roundRect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F0DB787-1248-4540-89AE-F47DB6C94EE9}"/>
              </a:ext>
            </a:extLst>
          </p:cNvPr>
          <p:cNvSpPr/>
          <p:nvPr/>
        </p:nvSpPr>
        <p:spPr>
          <a:xfrm>
            <a:off x="7620468" y="6032684"/>
            <a:ext cx="2118853" cy="471668"/>
          </a:xfrm>
          <a:prstGeom prst="roundRect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47F70-AF1C-4028-A16C-36FD64137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main classes of assembly algorithms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0634CF-CF1E-4540-A29E-B2FBBE815503}"/>
              </a:ext>
            </a:extLst>
          </p:cNvPr>
          <p:cNvSpPr txBox="1"/>
          <p:nvPr/>
        </p:nvSpPr>
        <p:spPr>
          <a:xfrm>
            <a:off x="0" y="1295359"/>
            <a:ext cx="21237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consuming for short reads</a:t>
            </a:r>
          </a:p>
          <a:p>
            <a:endParaRPr lang="en-US" dirty="0"/>
          </a:p>
          <a:p>
            <a:pPr algn="ctr"/>
            <a:r>
              <a:rPr lang="en-US" dirty="0"/>
              <a:t>One million       reads -&gt; one trillion pairwise alignments</a:t>
            </a:r>
          </a:p>
          <a:p>
            <a:pPr algn="ctr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Hamiltonian path problems are NP-Complete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D05D0-C11F-4FF7-B87E-0BD3E8646550}"/>
              </a:ext>
            </a:extLst>
          </p:cNvPr>
          <p:cNvSpPr txBox="1"/>
          <p:nvPr/>
        </p:nvSpPr>
        <p:spPr>
          <a:xfrm>
            <a:off x="9664114" y="1295359"/>
            <a:ext cx="25278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Much faster for short reads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Efficient algorithms to find paths through the graph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F2A652-0BB5-4DC5-89AE-8BA9C2D71A8F}"/>
              </a:ext>
            </a:extLst>
          </p:cNvPr>
          <p:cNvSpPr txBox="1"/>
          <p:nvPr/>
        </p:nvSpPr>
        <p:spPr>
          <a:xfrm>
            <a:off x="1061883" y="6032684"/>
            <a:ext cx="4513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Overlap-Layout-Consensus</a:t>
            </a:r>
          </a:p>
          <a:p>
            <a:pPr algn="ctr"/>
            <a:r>
              <a:rPr lang="en-US" sz="2400" dirty="0"/>
              <a:t>(vertices are READS, not k-</a:t>
            </a:r>
            <a:r>
              <a:rPr lang="en-US" sz="2400" dirty="0" err="1"/>
              <a:t>mers</a:t>
            </a:r>
            <a:r>
              <a:rPr lang="en-US" sz="2400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D2EFF7-57BC-48BA-A773-2752200343A8}"/>
              </a:ext>
            </a:extLst>
          </p:cNvPr>
          <p:cNvSpPr txBox="1"/>
          <p:nvPr/>
        </p:nvSpPr>
        <p:spPr>
          <a:xfrm>
            <a:off x="7157885" y="6042688"/>
            <a:ext cx="304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de Bruijn graph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58B254E-AAB2-42AC-8CC3-4803DF90E978}"/>
              </a:ext>
            </a:extLst>
          </p:cNvPr>
          <p:cNvSpPr/>
          <p:nvPr/>
        </p:nvSpPr>
        <p:spPr>
          <a:xfrm>
            <a:off x="3430299" y="2605548"/>
            <a:ext cx="1473015" cy="1603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5E1C17-ECB0-4D83-8D02-790E0A84DB69}"/>
              </a:ext>
            </a:extLst>
          </p:cNvPr>
          <p:cNvSpPr txBox="1"/>
          <p:nvPr/>
        </p:nvSpPr>
        <p:spPr>
          <a:xfrm>
            <a:off x="10225550" y="6571809"/>
            <a:ext cx="1809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Compeau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et al. 2011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76B94B-373D-4D91-9CAA-692DB84305D6}"/>
              </a:ext>
            </a:extLst>
          </p:cNvPr>
          <p:cNvSpPr txBox="1"/>
          <p:nvPr/>
        </p:nvSpPr>
        <p:spPr>
          <a:xfrm>
            <a:off x="4978585" y="4667439"/>
            <a:ext cx="630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41E31E-CD12-4002-B096-48844A469F56}"/>
              </a:ext>
            </a:extLst>
          </p:cNvPr>
          <p:cNvSpPr txBox="1"/>
          <p:nvPr/>
        </p:nvSpPr>
        <p:spPr>
          <a:xfrm>
            <a:off x="4681454" y="5447909"/>
            <a:ext cx="1414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contig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2ED1FB-DFD8-4896-BA97-51E7A7E71B68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07FA8B-31B6-47FD-BDBF-0920D9FC7E5D}"/>
              </a:ext>
            </a:extLst>
          </p:cNvPr>
          <p:cNvSpPr txBox="1"/>
          <p:nvPr/>
        </p:nvSpPr>
        <p:spPr>
          <a:xfrm>
            <a:off x="0" y="3105834"/>
            <a:ext cx="1219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hlinkClick r:id="rId4"/>
              </a:rPr>
              <a:t>https://gwct.github.io/congen/programs.html</a:t>
            </a:r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81997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B109-5CD2-47F2-85DA-66A767F9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join contigs into longer scaffolds?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1C439C-6C05-4034-9A93-2484F61EF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575" y="1045897"/>
            <a:ext cx="8394883" cy="52551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09EEC8-BB33-4E42-BD74-39D55B569C1E}"/>
              </a:ext>
            </a:extLst>
          </p:cNvPr>
          <p:cNvSpPr txBox="1"/>
          <p:nvPr/>
        </p:nvSpPr>
        <p:spPr>
          <a:xfrm>
            <a:off x="9601079" y="4851298"/>
            <a:ext cx="15204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chemeClr val="accent2"/>
                </a:solidFill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0F466-8504-4172-B042-4B84DB63F74B}"/>
              </a:ext>
            </a:extLst>
          </p:cNvPr>
          <p:cNvSpPr/>
          <p:nvPr/>
        </p:nvSpPr>
        <p:spPr>
          <a:xfrm>
            <a:off x="323543" y="4797529"/>
            <a:ext cx="9210675" cy="177165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173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BAC6B-1C88-4561-BB72-CCD7750E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Post-sequencing scaffolding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B2C2F7A-5118-436D-B7C9-5512C18D2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86" y="2058733"/>
            <a:ext cx="6660914" cy="27405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DF6AA6-05BE-4509-8443-F11070B6C045}"/>
              </a:ext>
            </a:extLst>
          </p:cNvPr>
          <p:cNvSpPr txBox="1"/>
          <p:nvPr/>
        </p:nvSpPr>
        <p:spPr>
          <a:xfrm>
            <a:off x="7905135" y="1278194"/>
            <a:ext cx="38935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Using read pairs that span contigs</a:t>
            </a:r>
          </a:p>
          <a:p>
            <a:pPr marL="514350" indent="-514350">
              <a:buAutoNum type="arabicPeriod"/>
            </a:pP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6D2268-FDD4-444E-A8BD-2A8A67136871}"/>
              </a:ext>
            </a:extLst>
          </p:cNvPr>
          <p:cNvSpPr txBox="1"/>
          <p:nvPr/>
        </p:nvSpPr>
        <p:spPr>
          <a:xfrm>
            <a:off x="195649" y="4855082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https://thesequencingcenter.com/knowledge-base/what-are-paired-end-reads/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89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BAC6B-1C88-4561-BB72-CCD7750E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Post-sequencing scaffolding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B2C2F7A-5118-436D-B7C9-5512C18D2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86" y="2058733"/>
            <a:ext cx="6660914" cy="27405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DF6AA6-05BE-4509-8443-F11070B6C045}"/>
              </a:ext>
            </a:extLst>
          </p:cNvPr>
          <p:cNvSpPr txBox="1"/>
          <p:nvPr/>
        </p:nvSpPr>
        <p:spPr>
          <a:xfrm>
            <a:off x="7905135" y="1278194"/>
            <a:ext cx="38935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Using read pairs that span contigs</a:t>
            </a:r>
          </a:p>
          <a:p>
            <a:pPr marL="514350" indent="-514350">
              <a:buAutoNum type="arabicPeriod"/>
            </a:pP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6D2268-FDD4-444E-A8BD-2A8A67136871}"/>
              </a:ext>
            </a:extLst>
          </p:cNvPr>
          <p:cNvSpPr txBox="1"/>
          <p:nvPr/>
        </p:nvSpPr>
        <p:spPr>
          <a:xfrm>
            <a:off x="195649" y="4855082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https://thesequencingcenter.com/knowledge-base/what-are-paired-end-reads/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1F7325-12AD-40B1-835E-E6FE7937A67B}"/>
              </a:ext>
            </a:extLst>
          </p:cNvPr>
          <p:cNvSpPr/>
          <p:nvPr/>
        </p:nvSpPr>
        <p:spPr>
          <a:xfrm>
            <a:off x="3292647" y="3428999"/>
            <a:ext cx="1473015" cy="49407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9242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BAC6B-1C88-4561-BB72-CCD7750E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Post-sequencing scaffolding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DF6AA6-05BE-4509-8443-F11070B6C045}"/>
              </a:ext>
            </a:extLst>
          </p:cNvPr>
          <p:cNvSpPr txBox="1"/>
          <p:nvPr/>
        </p:nvSpPr>
        <p:spPr>
          <a:xfrm>
            <a:off x="7905135" y="1278194"/>
            <a:ext cx="38935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Using read pairs that span contigs</a:t>
            </a:r>
          </a:p>
          <a:p>
            <a:pPr marL="514350" indent="-514350">
              <a:buAutoNum type="arabicPeriod"/>
            </a:pP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03B0B7-C34B-4998-A1DB-D672F8A8A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649" y="2270345"/>
            <a:ext cx="7334865" cy="283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93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BAC6B-1C88-4561-BB72-CCD7750E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Post-sequencing scaffolding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DF6AA6-05BE-4509-8443-F11070B6C045}"/>
              </a:ext>
            </a:extLst>
          </p:cNvPr>
          <p:cNvSpPr txBox="1"/>
          <p:nvPr/>
        </p:nvSpPr>
        <p:spPr>
          <a:xfrm>
            <a:off x="7905135" y="1278194"/>
            <a:ext cx="38935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Using read pairs that span contigs</a:t>
            </a:r>
          </a:p>
          <a:p>
            <a:pPr marL="514350" indent="-514350">
              <a:buAutoNum type="arabicPeriod"/>
            </a:pPr>
            <a:endParaRPr lang="en-US" sz="2800" dirty="0"/>
          </a:p>
          <a:p>
            <a:pPr marL="514350" indent="-514350">
              <a:buAutoNum type="arabicPeriod"/>
            </a:pPr>
            <a:r>
              <a:rPr lang="en-US" sz="2800" dirty="0"/>
              <a:t>Using long insert-size mate-pair libraries (“jumping libraries”)</a:t>
            </a:r>
          </a:p>
        </p:txBody>
      </p:sp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E970B39D-A324-4CB3-8A8F-F6121CF00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08" y="1170038"/>
            <a:ext cx="6904450" cy="5181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63A8B1-8453-46F0-828F-4F1C3298F8F2}"/>
              </a:ext>
            </a:extLst>
          </p:cNvPr>
          <p:cNvSpPr/>
          <p:nvPr/>
        </p:nvSpPr>
        <p:spPr>
          <a:xfrm>
            <a:off x="1916369" y="2515044"/>
            <a:ext cx="895657" cy="41496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01C745-1450-46C2-A3FC-7083D2C9C825}"/>
              </a:ext>
            </a:extLst>
          </p:cNvPr>
          <p:cNvSpPr/>
          <p:nvPr/>
        </p:nvSpPr>
        <p:spPr>
          <a:xfrm>
            <a:off x="5200343" y="2510128"/>
            <a:ext cx="895657" cy="41496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9737F2-4054-4BFA-879B-DE2C12A9FAD3}"/>
              </a:ext>
            </a:extLst>
          </p:cNvPr>
          <p:cNvSpPr txBox="1"/>
          <p:nvPr/>
        </p:nvSpPr>
        <p:spPr>
          <a:xfrm>
            <a:off x="127819" y="6453688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https://www.ecseq.com/support/ngs/what-is-mate-pair-sequencing-useful-for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225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8467C36-83A2-4687-AB55-CB9A1C930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03" y="356062"/>
            <a:ext cx="11526794" cy="804648"/>
          </a:xfrm>
        </p:spPr>
        <p:txBody>
          <a:bodyPr>
            <a:normAutofit fontScale="90000"/>
          </a:bodyPr>
          <a:lstStyle/>
          <a:p>
            <a:r>
              <a:rPr lang="en-US" dirty="0"/>
              <a:t>Additional steps are needed for us to read the information in DNA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973EC9-0A35-4F5F-8888-D4D515D30FDE}"/>
              </a:ext>
            </a:extLst>
          </p:cNvPr>
          <p:cNvSpPr txBox="1"/>
          <p:nvPr/>
        </p:nvSpPr>
        <p:spPr>
          <a:xfrm>
            <a:off x="8346684" y="3136612"/>
            <a:ext cx="3937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…CGGTACAACTGGCA…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A119EA-9C6C-48AB-8E65-D51A9E195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" y="2028825"/>
            <a:ext cx="1057275" cy="280035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99DDBD-1414-4911-9700-EE8A92CB4CA2}"/>
              </a:ext>
            </a:extLst>
          </p:cNvPr>
          <p:cNvSpPr/>
          <p:nvPr/>
        </p:nvSpPr>
        <p:spPr>
          <a:xfrm>
            <a:off x="436879" y="5166964"/>
            <a:ext cx="2118853" cy="665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A73799-2696-44EA-8384-39E8EAC2E533}"/>
              </a:ext>
            </a:extLst>
          </p:cNvPr>
          <p:cNvSpPr/>
          <p:nvPr/>
        </p:nvSpPr>
        <p:spPr>
          <a:xfrm>
            <a:off x="671399" y="5176796"/>
            <a:ext cx="16498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Original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596028-0876-44D2-A204-A907B5657D60}"/>
              </a:ext>
            </a:extLst>
          </p:cNvPr>
          <p:cNvCxnSpPr>
            <a:cxnSpLocks/>
          </p:cNvCxnSpPr>
          <p:nvPr/>
        </p:nvCxnSpPr>
        <p:spPr>
          <a:xfrm>
            <a:off x="3362960" y="27800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951796-5764-490F-AE2B-2ED5746069FA}"/>
              </a:ext>
            </a:extLst>
          </p:cNvPr>
          <p:cNvCxnSpPr>
            <a:cxnSpLocks/>
          </p:cNvCxnSpPr>
          <p:nvPr/>
        </p:nvCxnSpPr>
        <p:spPr>
          <a:xfrm>
            <a:off x="3515360" y="29324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75BAFB-995A-43B9-93B3-40CFC917BED6}"/>
              </a:ext>
            </a:extLst>
          </p:cNvPr>
          <p:cNvCxnSpPr>
            <a:cxnSpLocks/>
          </p:cNvCxnSpPr>
          <p:nvPr/>
        </p:nvCxnSpPr>
        <p:spPr>
          <a:xfrm>
            <a:off x="3296920" y="3585476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95617D3-5FB4-442F-BF3E-C5B531C0A880}"/>
              </a:ext>
            </a:extLst>
          </p:cNvPr>
          <p:cNvCxnSpPr>
            <a:cxnSpLocks/>
          </p:cNvCxnSpPr>
          <p:nvPr/>
        </p:nvCxnSpPr>
        <p:spPr>
          <a:xfrm>
            <a:off x="3820160" y="32372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28E2DFE-5A71-4214-A7FD-EC1121BBF7AB}"/>
              </a:ext>
            </a:extLst>
          </p:cNvPr>
          <p:cNvCxnSpPr>
            <a:cxnSpLocks/>
          </p:cNvCxnSpPr>
          <p:nvPr/>
        </p:nvCxnSpPr>
        <p:spPr>
          <a:xfrm>
            <a:off x="4109720" y="274569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7D769C9-02F5-438F-8482-60CA2025C72D}"/>
              </a:ext>
            </a:extLst>
          </p:cNvPr>
          <p:cNvCxnSpPr>
            <a:cxnSpLocks/>
          </p:cNvCxnSpPr>
          <p:nvPr/>
        </p:nvCxnSpPr>
        <p:spPr>
          <a:xfrm>
            <a:off x="3942080" y="334388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C48B9AD-82EA-4ADA-AD28-9AB978BF3777}"/>
              </a:ext>
            </a:extLst>
          </p:cNvPr>
          <p:cNvCxnSpPr>
            <a:cxnSpLocks/>
          </p:cNvCxnSpPr>
          <p:nvPr/>
        </p:nvCxnSpPr>
        <p:spPr>
          <a:xfrm>
            <a:off x="3606800" y="38468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39B448-61E3-4E0E-80AB-2CE2423D15BB}"/>
              </a:ext>
            </a:extLst>
          </p:cNvPr>
          <p:cNvCxnSpPr>
            <a:cxnSpLocks/>
          </p:cNvCxnSpPr>
          <p:nvPr/>
        </p:nvCxnSpPr>
        <p:spPr>
          <a:xfrm>
            <a:off x="4109720" y="3629947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D93447A-6866-467F-B6C7-71AA47EEC697}"/>
              </a:ext>
            </a:extLst>
          </p:cNvPr>
          <p:cNvCxnSpPr>
            <a:cxnSpLocks/>
          </p:cNvCxnSpPr>
          <p:nvPr/>
        </p:nvCxnSpPr>
        <p:spPr>
          <a:xfrm>
            <a:off x="3362960" y="417825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2DF1A63-6F5D-47CC-A97A-AA3232982A1D}"/>
              </a:ext>
            </a:extLst>
          </p:cNvPr>
          <p:cNvCxnSpPr>
            <a:cxnSpLocks/>
          </p:cNvCxnSpPr>
          <p:nvPr/>
        </p:nvCxnSpPr>
        <p:spPr>
          <a:xfrm>
            <a:off x="4262120" y="40500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Arrow: Right 8">
            <a:extLst>
              <a:ext uri="{FF2B5EF4-FFF2-40B4-BE49-F238E27FC236}">
                <a16:creationId xmlns:a16="http://schemas.microsoft.com/office/drawing/2014/main" id="{FF7D9D9A-5243-44F0-80D9-75537F5D6480}"/>
              </a:ext>
            </a:extLst>
          </p:cNvPr>
          <p:cNvSpPr/>
          <p:nvPr/>
        </p:nvSpPr>
        <p:spPr>
          <a:xfrm>
            <a:off x="5178814" y="3081307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691352-9E18-4D9C-940C-FE9471E0B5AA}"/>
              </a:ext>
            </a:extLst>
          </p:cNvPr>
          <p:cNvSpPr txBox="1"/>
          <p:nvPr/>
        </p:nvSpPr>
        <p:spPr>
          <a:xfrm>
            <a:off x="5877380" y="255935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B50188-68EF-4261-BB4B-F9E99BF0AA37}"/>
              </a:ext>
            </a:extLst>
          </p:cNvPr>
          <p:cNvSpPr txBox="1"/>
          <p:nvPr/>
        </p:nvSpPr>
        <p:spPr>
          <a:xfrm>
            <a:off x="6040223" y="274316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276020-CC36-4D57-938E-E24FD74878D3}"/>
              </a:ext>
            </a:extLst>
          </p:cNvPr>
          <p:cNvSpPr txBox="1"/>
          <p:nvPr/>
        </p:nvSpPr>
        <p:spPr>
          <a:xfrm>
            <a:off x="6520212" y="298554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E31ED9-A34A-4209-89F8-BD98C65C0FBE}"/>
              </a:ext>
            </a:extLst>
          </p:cNvPr>
          <p:cNvSpPr txBox="1"/>
          <p:nvPr/>
        </p:nvSpPr>
        <p:spPr>
          <a:xfrm>
            <a:off x="6691916" y="3136544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71A2AD-F471-4E76-9BB7-17C153812681}"/>
              </a:ext>
            </a:extLst>
          </p:cNvPr>
          <p:cNvSpPr txBox="1"/>
          <p:nvPr/>
        </p:nvSpPr>
        <p:spPr>
          <a:xfrm>
            <a:off x="6912452" y="3504388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039A6F8-2125-4B4E-8503-A194B82E155C}"/>
              </a:ext>
            </a:extLst>
          </p:cNvPr>
          <p:cNvSpPr txBox="1"/>
          <p:nvPr/>
        </p:nvSpPr>
        <p:spPr>
          <a:xfrm>
            <a:off x="6073400" y="3435689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9AD253C-D050-4510-8D67-593CC9D262B0}"/>
              </a:ext>
            </a:extLst>
          </p:cNvPr>
          <p:cNvSpPr txBox="1"/>
          <p:nvPr/>
        </p:nvSpPr>
        <p:spPr>
          <a:xfrm>
            <a:off x="6272476" y="3695811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DB2A65-F97B-4DE3-B098-997C65022A2A}"/>
              </a:ext>
            </a:extLst>
          </p:cNvPr>
          <p:cNvSpPr txBox="1"/>
          <p:nvPr/>
        </p:nvSpPr>
        <p:spPr>
          <a:xfrm>
            <a:off x="6974943" y="3825808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1A1C499-B9E4-4ADF-B337-F25F0597F557}"/>
              </a:ext>
            </a:extLst>
          </p:cNvPr>
          <p:cNvSpPr txBox="1"/>
          <p:nvPr/>
        </p:nvSpPr>
        <p:spPr>
          <a:xfrm>
            <a:off x="6212943" y="4063655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CAD365B-9E94-40BD-BB54-2BD582F3CD9F}"/>
              </a:ext>
            </a:extLst>
          </p:cNvPr>
          <p:cNvSpPr txBox="1"/>
          <p:nvPr/>
        </p:nvSpPr>
        <p:spPr>
          <a:xfrm>
            <a:off x="6639800" y="2518096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D3EDFD09-34FF-480F-ADE1-446D0D32BEF4}"/>
              </a:ext>
            </a:extLst>
          </p:cNvPr>
          <p:cNvSpPr/>
          <p:nvPr/>
        </p:nvSpPr>
        <p:spPr>
          <a:xfrm>
            <a:off x="7478509" y="3021028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515A0C-BC7D-46BA-819F-46E7FDD08C17}"/>
              </a:ext>
            </a:extLst>
          </p:cNvPr>
          <p:cNvSpPr/>
          <p:nvPr/>
        </p:nvSpPr>
        <p:spPr>
          <a:xfrm>
            <a:off x="9448799" y="5166964"/>
            <a:ext cx="2118853" cy="665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7CAC65-7CBF-4119-8452-3ADCD67334C4}"/>
              </a:ext>
            </a:extLst>
          </p:cNvPr>
          <p:cNvSpPr/>
          <p:nvPr/>
        </p:nvSpPr>
        <p:spPr>
          <a:xfrm>
            <a:off x="9946533" y="5176796"/>
            <a:ext cx="11233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Copy</a:t>
            </a:r>
            <a:endParaRPr lang="en-US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A3494A6-B034-4827-8B88-FA2877FA568B}"/>
              </a:ext>
            </a:extLst>
          </p:cNvPr>
          <p:cNvSpPr/>
          <p:nvPr/>
        </p:nvSpPr>
        <p:spPr>
          <a:xfrm>
            <a:off x="2321211" y="3076443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998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BAC6B-1C88-4561-BB72-CCD7750E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Post-sequencing scaffolding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DF6AA6-05BE-4509-8443-F11070B6C045}"/>
              </a:ext>
            </a:extLst>
          </p:cNvPr>
          <p:cNvSpPr txBox="1"/>
          <p:nvPr/>
        </p:nvSpPr>
        <p:spPr>
          <a:xfrm>
            <a:off x="7905135" y="1278194"/>
            <a:ext cx="38935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Using read pairs that span contigs</a:t>
            </a:r>
          </a:p>
          <a:p>
            <a:pPr marL="514350" indent="-514350">
              <a:buAutoNum type="arabicPeriod"/>
            </a:pPr>
            <a:endParaRPr lang="en-US" sz="2800" dirty="0"/>
          </a:p>
          <a:p>
            <a:pPr marL="514350" indent="-514350">
              <a:buAutoNum type="arabicPeriod"/>
            </a:pPr>
            <a:r>
              <a:rPr lang="en-US" sz="2800" dirty="0"/>
              <a:t>Using long insert-size mate-pair libraries (“jumping libraries”)</a:t>
            </a:r>
          </a:p>
          <a:p>
            <a:pPr marL="514350" indent="-514350">
              <a:buAutoNum type="arabicPeriod"/>
            </a:pPr>
            <a:endParaRPr lang="en-US" sz="2800" dirty="0"/>
          </a:p>
          <a:p>
            <a:pPr marL="514350" indent="-514350">
              <a:buAutoNum type="arabicPeriod"/>
            </a:pPr>
            <a:r>
              <a:rPr lang="en-US" sz="2800" dirty="0"/>
              <a:t>Using long reads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DFA17C-DCDF-4E36-8E7A-62EBB6F2B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649" y="2298244"/>
            <a:ext cx="7334865" cy="277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354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3EFC806-90CC-4A11-81AF-D83098B4CDDD}"/>
              </a:ext>
            </a:extLst>
          </p:cNvPr>
          <p:cNvSpPr/>
          <p:nvPr/>
        </p:nvSpPr>
        <p:spPr>
          <a:xfrm>
            <a:off x="1233947" y="4547489"/>
            <a:ext cx="5527827" cy="144527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5BAC6B-1C88-4561-BB72-CCD7750E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Pre-sequencing preps that aid in scaffolding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DF6AA6-05BE-4509-8443-F11070B6C045}"/>
              </a:ext>
            </a:extLst>
          </p:cNvPr>
          <p:cNvSpPr txBox="1"/>
          <p:nvPr/>
        </p:nvSpPr>
        <p:spPr>
          <a:xfrm>
            <a:off x="7828868" y="2300824"/>
            <a:ext cx="38935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Hi-C chromosome conformation capture</a:t>
            </a:r>
          </a:p>
          <a:p>
            <a:pPr marL="514350" indent="-514350">
              <a:buAutoNum type="arabicPeriod"/>
            </a:pP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55A240-D225-4ABD-9A73-132D20622972}"/>
              </a:ext>
            </a:extLst>
          </p:cNvPr>
          <p:cNvSpPr txBox="1"/>
          <p:nvPr/>
        </p:nvSpPr>
        <p:spPr>
          <a:xfrm>
            <a:off x="127819" y="6453688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Liebereman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-Aiden et al. 2009, Science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CB86F0-17BB-4CB1-B7CD-AE1AC2AF7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19" y="1278194"/>
            <a:ext cx="7580671" cy="29993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950C48-2BB1-461A-A376-BE3DBBD05D1B}"/>
              </a:ext>
            </a:extLst>
          </p:cNvPr>
          <p:cNvSpPr txBox="1"/>
          <p:nvPr/>
        </p:nvSpPr>
        <p:spPr>
          <a:xfrm>
            <a:off x="1233947" y="4608406"/>
            <a:ext cx="53684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Crosslink DNA that is close together in </a:t>
            </a:r>
            <a:r>
              <a:rPr lang="en-US" sz="2000" b="1" dirty="0">
                <a:solidFill>
                  <a:schemeClr val="bg1"/>
                </a:solidFill>
              </a:rPr>
              <a:t>physical space</a:t>
            </a:r>
            <a:r>
              <a:rPr lang="en-US" sz="2000" dirty="0">
                <a:solidFill>
                  <a:schemeClr val="bg1"/>
                </a:solidFill>
              </a:rPr>
              <a:t> when packed into chromatin with the assumption that DNA on the same chromosome will often be packed closely together</a:t>
            </a:r>
          </a:p>
        </p:txBody>
      </p:sp>
    </p:spTree>
    <p:extLst>
      <p:ext uri="{BB962C8B-B14F-4D97-AF65-F5344CB8AC3E}">
        <p14:creationId xmlns:p14="http://schemas.microsoft.com/office/powerpoint/2010/main" val="388322901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BAC6B-1C88-4561-BB72-CCD7750E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Pre-sequencing preps that aid in scaffolding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29D0A9-BCE8-4CC4-8E67-B834BD473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929" y="1127586"/>
            <a:ext cx="4959206" cy="52191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55A240-D225-4ABD-9A73-132D20622972}"/>
              </a:ext>
            </a:extLst>
          </p:cNvPr>
          <p:cNvSpPr txBox="1"/>
          <p:nvPr/>
        </p:nvSpPr>
        <p:spPr>
          <a:xfrm>
            <a:off x="127819" y="6453688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Burton et al. 2013, Nat Biotech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9927D-CF76-4C7E-864E-677B22963782}"/>
              </a:ext>
            </a:extLst>
          </p:cNvPr>
          <p:cNvSpPr txBox="1"/>
          <p:nvPr/>
        </p:nvSpPr>
        <p:spPr>
          <a:xfrm>
            <a:off x="7828868" y="2300824"/>
            <a:ext cx="38935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Hi-C chromosome conformation capture</a:t>
            </a:r>
          </a:p>
          <a:p>
            <a:pPr marL="514350" indent="-514350">
              <a:buAutoNum type="arabi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079133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8;p22">
            <a:extLst>
              <a:ext uri="{FF2B5EF4-FFF2-40B4-BE49-F238E27FC236}">
                <a16:creationId xmlns:a16="http://schemas.microsoft.com/office/drawing/2014/main" id="{B2ECA262-BA0F-DD46-8287-1BB6897F2A85}"/>
              </a:ext>
            </a:extLst>
          </p:cNvPr>
          <p:cNvSpPr txBox="1">
            <a:spLocks/>
          </p:cNvSpPr>
          <p:nvPr/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Pre-sequencing preps that aid in scaffolding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47901-5347-1B45-ABE4-F0553D82DAC0}"/>
              </a:ext>
            </a:extLst>
          </p:cNvPr>
          <p:cNvSpPr txBox="1"/>
          <p:nvPr/>
        </p:nvSpPr>
        <p:spPr>
          <a:xfrm>
            <a:off x="330200" y="881816"/>
            <a:ext cx="9301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Linked reads also group reads by chromosome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1AAACA-66EA-3444-9162-13019310375D}"/>
              </a:ext>
            </a:extLst>
          </p:cNvPr>
          <p:cNvSpPr txBox="1"/>
          <p:nvPr/>
        </p:nvSpPr>
        <p:spPr>
          <a:xfrm>
            <a:off x="457200" y="1882975"/>
            <a:ext cx="31235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10x Genomics approaches this during the library phase using “linked read”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GEM bead allows you to first assemble by DNA molecule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then makes it computationally easier to overlay long haplotypes and place them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AA94C7-F62E-6742-BCBA-B2AB5B709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199" y="1413846"/>
            <a:ext cx="7379169" cy="45424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697F93-138D-471D-BE47-3FE1A26D7700}"/>
              </a:ext>
            </a:extLst>
          </p:cNvPr>
          <p:cNvSpPr txBox="1"/>
          <p:nvPr/>
        </p:nvSpPr>
        <p:spPr>
          <a:xfrm>
            <a:off x="9268233" y="6357524"/>
            <a:ext cx="21775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10X Genomics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068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29D0A9-BCE8-4CC4-8E67-B834BD473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929" y="1127586"/>
            <a:ext cx="4959206" cy="521913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6B56C54-5B2F-41C1-A890-A5FBB12CA645}"/>
              </a:ext>
            </a:extLst>
          </p:cNvPr>
          <p:cNvSpPr/>
          <p:nvPr/>
        </p:nvSpPr>
        <p:spPr>
          <a:xfrm>
            <a:off x="5235677" y="1661151"/>
            <a:ext cx="2045109" cy="80464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5BAC6B-1C88-4561-BB72-CCD7750E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Pre-sequencing preps that aid in scaffolding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55A240-D225-4ABD-9A73-132D20622972}"/>
              </a:ext>
            </a:extLst>
          </p:cNvPr>
          <p:cNvSpPr txBox="1"/>
          <p:nvPr/>
        </p:nvSpPr>
        <p:spPr>
          <a:xfrm>
            <a:off x="127819" y="6453688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Burton et al. 2013, Nat Biotech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D82E99-B60D-46CA-8AA4-CA14EF0E7666}"/>
              </a:ext>
            </a:extLst>
          </p:cNvPr>
          <p:cNvSpPr txBox="1"/>
          <p:nvPr/>
        </p:nvSpPr>
        <p:spPr>
          <a:xfrm>
            <a:off x="5191432" y="174031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Group by barcode instead of crosslinks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471891-2483-42C2-A7F0-19757135BDD6}"/>
              </a:ext>
            </a:extLst>
          </p:cNvPr>
          <p:cNvSpPr txBox="1"/>
          <p:nvPr/>
        </p:nvSpPr>
        <p:spPr>
          <a:xfrm>
            <a:off x="7828868" y="2300824"/>
            <a:ext cx="38935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Hi-C chromosome conformation capture</a:t>
            </a:r>
          </a:p>
          <a:p>
            <a:pPr marL="514350" indent="-514350">
              <a:buAutoNum type="arabicPeriod"/>
            </a:pPr>
            <a:endParaRPr lang="en-US" sz="2800" dirty="0"/>
          </a:p>
          <a:p>
            <a:pPr marL="514350" indent="-514350">
              <a:buAutoNum type="arabicPeriod"/>
            </a:pPr>
            <a:r>
              <a:rPr lang="en-US" sz="2800" dirty="0"/>
              <a:t>Linked reads/</a:t>
            </a:r>
            <a:r>
              <a:rPr lang="en-US" sz="2800" dirty="0" err="1"/>
              <a:t>haplotagging</a:t>
            </a:r>
            <a:endParaRPr lang="en-US" sz="2800" dirty="0"/>
          </a:p>
          <a:p>
            <a:pPr marL="514350" indent="-514350">
              <a:buAutoNum type="arabi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5865026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CDD6EF-F1F5-4454-9D53-BFD3A48039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5DA9E9-C206-4AF3-918F-7137F21851ED}"/>
              </a:ext>
            </a:extLst>
          </p:cNvPr>
          <p:cNvSpPr txBox="1"/>
          <p:nvPr/>
        </p:nvSpPr>
        <p:spPr>
          <a:xfrm>
            <a:off x="0" y="1950720"/>
            <a:ext cx="121920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Assemblies are haploid representations of genomes</a:t>
            </a:r>
          </a:p>
        </p:txBody>
      </p:sp>
    </p:spTree>
    <p:extLst>
      <p:ext uri="{BB962C8B-B14F-4D97-AF65-F5344CB8AC3E}">
        <p14:creationId xmlns:p14="http://schemas.microsoft.com/office/powerpoint/2010/main" val="189196037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775-4BDC-489A-AA6F-533748CDA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Determine heterozygous sites by mapping reads to assembly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858AA9C-1AAA-4AE4-AA2F-67828EB01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1995319"/>
            <a:ext cx="9114503" cy="334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4183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775-4BDC-489A-AA6F-533748CDA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Determine heterozygous sites by mapping reads to assembly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58AA9C-1AAA-4AE4-AA2F-67828EB01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26" y="1995319"/>
            <a:ext cx="9114502" cy="33466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8CA702-A0EE-4342-B040-60DF33636318}"/>
              </a:ext>
            </a:extLst>
          </p:cNvPr>
          <p:cNvSpPr txBox="1"/>
          <p:nvPr/>
        </p:nvSpPr>
        <p:spPr>
          <a:xfrm>
            <a:off x="8436078" y="2074606"/>
            <a:ext cx="3608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Can identify heterozygous sites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618516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775-4BDC-489A-AA6F-533748CDA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Determine heterozygous sites by mapping reads to assembly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58AA9C-1AAA-4AE4-AA2F-67828EB01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26" y="1995319"/>
            <a:ext cx="9114502" cy="33466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AC71D8-DA39-4570-A82A-E3AB04B9CE61}"/>
              </a:ext>
            </a:extLst>
          </p:cNvPr>
          <p:cNvSpPr txBox="1"/>
          <p:nvPr/>
        </p:nvSpPr>
        <p:spPr>
          <a:xfrm>
            <a:off x="8436078" y="2074606"/>
            <a:ext cx="36084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Can identify heterozygous sites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Can also assign quality scores to assembly (Referee)</a:t>
            </a:r>
          </a:p>
        </p:txBody>
      </p:sp>
    </p:spTree>
    <p:extLst>
      <p:ext uri="{BB962C8B-B14F-4D97-AF65-F5344CB8AC3E}">
        <p14:creationId xmlns:p14="http://schemas.microsoft.com/office/powerpoint/2010/main" val="109930628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775-4BDC-489A-AA6F-533748CDA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Determine heterozygous sites by mapping reads to assembly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58AA9C-1AAA-4AE4-AA2F-67828EB01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26" y="1995319"/>
            <a:ext cx="9114502" cy="33466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AC71D8-DA39-4570-A82A-E3AB04B9CE61}"/>
              </a:ext>
            </a:extLst>
          </p:cNvPr>
          <p:cNvSpPr txBox="1"/>
          <p:nvPr/>
        </p:nvSpPr>
        <p:spPr>
          <a:xfrm>
            <a:off x="8436078" y="2074606"/>
            <a:ext cx="36084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Can identify heterozygous sites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Can also assign quality scores to assembly (Referee)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Does not </a:t>
            </a:r>
            <a:r>
              <a:rPr lang="en-US" sz="2400" b="1" dirty="0"/>
              <a:t>phase</a:t>
            </a:r>
            <a:r>
              <a:rPr lang="en-US" sz="2400" dirty="0"/>
              <a:t> any of the variants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9338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8467C36-83A2-4687-AB55-CB9A1C930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03" y="356062"/>
            <a:ext cx="11526794" cy="804648"/>
          </a:xfrm>
        </p:spPr>
        <p:txBody>
          <a:bodyPr>
            <a:normAutofit/>
          </a:bodyPr>
          <a:lstStyle/>
          <a:p>
            <a:r>
              <a:rPr lang="en-US" dirty="0"/>
              <a:t>These steps result in high error rates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973EC9-0A35-4F5F-8888-D4D515D30FDE}"/>
              </a:ext>
            </a:extLst>
          </p:cNvPr>
          <p:cNvSpPr txBox="1"/>
          <p:nvPr/>
        </p:nvSpPr>
        <p:spPr>
          <a:xfrm>
            <a:off x="8346684" y="3136612"/>
            <a:ext cx="3937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…CGGTACAACTGGCA…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A119EA-9C6C-48AB-8E65-D51A9E195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" y="2028825"/>
            <a:ext cx="1057275" cy="280035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99DDBD-1414-4911-9700-EE8A92CB4CA2}"/>
              </a:ext>
            </a:extLst>
          </p:cNvPr>
          <p:cNvSpPr/>
          <p:nvPr/>
        </p:nvSpPr>
        <p:spPr>
          <a:xfrm>
            <a:off x="436879" y="5166964"/>
            <a:ext cx="2118853" cy="665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A73799-2696-44EA-8384-39E8EAC2E533}"/>
              </a:ext>
            </a:extLst>
          </p:cNvPr>
          <p:cNvSpPr/>
          <p:nvPr/>
        </p:nvSpPr>
        <p:spPr>
          <a:xfrm>
            <a:off x="671399" y="5176796"/>
            <a:ext cx="16498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Original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596028-0876-44D2-A204-A907B5657D60}"/>
              </a:ext>
            </a:extLst>
          </p:cNvPr>
          <p:cNvCxnSpPr>
            <a:cxnSpLocks/>
          </p:cNvCxnSpPr>
          <p:nvPr/>
        </p:nvCxnSpPr>
        <p:spPr>
          <a:xfrm>
            <a:off x="3362960" y="27800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951796-5764-490F-AE2B-2ED5746069FA}"/>
              </a:ext>
            </a:extLst>
          </p:cNvPr>
          <p:cNvCxnSpPr>
            <a:cxnSpLocks/>
          </p:cNvCxnSpPr>
          <p:nvPr/>
        </p:nvCxnSpPr>
        <p:spPr>
          <a:xfrm>
            <a:off x="3515360" y="29324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75BAFB-995A-43B9-93B3-40CFC917BED6}"/>
              </a:ext>
            </a:extLst>
          </p:cNvPr>
          <p:cNvCxnSpPr>
            <a:cxnSpLocks/>
          </p:cNvCxnSpPr>
          <p:nvPr/>
        </p:nvCxnSpPr>
        <p:spPr>
          <a:xfrm>
            <a:off x="3296920" y="3585476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95617D3-5FB4-442F-BF3E-C5B531C0A880}"/>
              </a:ext>
            </a:extLst>
          </p:cNvPr>
          <p:cNvCxnSpPr>
            <a:cxnSpLocks/>
          </p:cNvCxnSpPr>
          <p:nvPr/>
        </p:nvCxnSpPr>
        <p:spPr>
          <a:xfrm>
            <a:off x="3820160" y="32372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28E2DFE-5A71-4214-A7FD-EC1121BBF7AB}"/>
              </a:ext>
            </a:extLst>
          </p:cNvPr>
          <p:cNvCxnSpPr>
            <a:cxnSpLocks/>
          </p:cNvCxnSpPr>
          <p:nvPr/>
        </p:nvCxnSpPr>
        <p:spPr>
          <a:xfrm>
            <a:off x="4109720" y="274569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7D769C9-02F5-438F-8482-60CA2025C72D}"/>
              </a:ext>
            </a:extLst>
          </p:cNvPr>
          <p:cNvCxnSpPr>
            <a:cxnSpLocks/>
          </p:cNvCxnSpPr>
          <p:nvPr/>
        </p:nvCxnSpPr>
        <p:spPr>
          <a:xfrm>
            <a:off x="3942080" y="334388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C48B9AD-82EA-4ADA-AD28-9AB978BF3777}"/>
              </a:ext>
            </a:extLst>
          </p:cNvPr>
          <p:cNvCxnSpPr>
            <a:cxnSpLocks/>
          </p:cNvCxnSpPr>
          <p:nvPr/>
        </p:nvCxnSpPr>
        <p:spPr>
          <a:xfrm>
            <a:off x="3606800" y="38468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39B448-61E3-4E0E-80AB-2CE2423D15BB}"/>
              </a:ext>
            </a:extLst>
          </p:cNvPr>
          <p:cNvCxnSpPr>
            <a:cxnSpLocks/>
          </p:cNvCxnSpPr>
          <p:nvPr/>
        </p:nvCxnSpPr>
        <p:spPr>
          <a:xfrm>
            <a:off x="4109720" y="3629947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D93447A-6866-467F-B6C7-71AA47EEC697}"/>
              </a:ext>
            </a:extLst>
          </p:cNvPr>
          <p:cNvCxnSpPr>
            <a:cxnSpLocks/>
          </p:cNvCxnSpPr>
          <p:nvPr/>
        </p:nvCxnSpPr>
        <p:spPr>
          <a:xfrm>
            <a:off x="3362960" y="4178258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2DF1A63-6F5D-47CC-A97A-AA3232982A1D}"/>
              </a:ext>
            </a:extLst>
          </p:cNvPr>
          <p:cNvCxnSpPr>
            <a:cxnSpLocks/>
          </p:cNvCxnSpPr>
          <p:nvPr/>
        </p:nvCxnSpPr>
        <p:spPr>
          <a:xfrm>
            <a:off x="4262120" y="4050009"/>
            <a:ext cx="64008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Arrow: Right 8">
            <a:extLst>
              <a:ext uri="{FF2B5EF4-FFF2-40B4-BE49-F238E27FC236}">
                <a16:creationId xmlns:a16="http://schemas.microsoft.com/office/drawing/2014/main" id="{FF7D9D9A-5243-44F0-80D9-75537F5D6480}"/>
              </a:ext>
            </a:extLst>
          </p:cNvPr>
          <p:cNvSpPr/>
          <p:nvPr/>
        </p:nvSpPr>
        <p:spPr>
          <a:xfrm>
            <a:off x="5178814" y="3081307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691352-9E18-4D9C-940C-FE9471E0B5AA}"/>
              </a:ext>
            </a:extLst>
          </p:cNvPr>
          <p:cNvSpPr txBox="1"/>
          <p:nvPr/>
        </p:nvSpPr>
        <p:spPr>
          <a:xfrm>
            <a:off x="5877380" y="255935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B50188-68EF-4261-BB4B-F9E99BF0AA37}"/>
              </a:ext>
            </a:extLst>
          </p:cNvPr>
          <p:cNvSpPr txBox="1"/>
          <p:nvPr/>
        </p:nvSpPr>
        <p:spPr>
          <a:xfrm>
            <a:off x="6040223" y="274316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276020-CC36-4D57-938E-E24FD74878D3}"/>
              </a:ext>
            </a:extLst>
          </p:cNvPr>
          <p:cNvSpPr txBox="1"/>
          <p:nvPr/>
        </p:nvSpPr>
        <p:spPr>
          <a:xfrm>
            <a:off x="6520212" y="2985547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E31ED9-A34A-4209-89F8-BD98C65C0FBE}"/>
              </a:ext>
            </a:extLst>
          </p:cNvPr>
          <p:cNvSpPr txBox="1"/>
          <p:nvPr/>
        </p:nvSpPr>
        <p:spPr>
          <a:xfrm>
            <a:off x="6691916" y="3136544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71A2AD-F471-4E76-9BB7-17C153812681}"/>
              </a:ext>
            </a:extLst>
          </p:cNvPr>
          <p:cNvSpPr txBox="1"/>
          <p:nvPr/>
        </p:nvSpPr>
        <p:spPr>
          <a:xfrm>
            <a:off x="6912452" y="3504388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039A6F8-2125-4B4E-8503-A194B82E155C}"/>
              </a:ext>
            </a:extLst>
          </p:cNvPr>
          <p:cNvSpPr txBox="1"/>
          <p:nvPr/>
        </p:nvSpPr>
        <p:spPr>
          <a:xfrm>
            <a:off x="6073400" y="3435689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9AD253C-D050-4510-8D67-593CC9D262B0}"/>
              </a:ext>
            </a:extLst>
          </p:cNvPr>
          <p:cNvSpPr txBox="1"/>
          <p:nvPr/>
        </p:nvSpPr>
        <p:spPr>
          <a:xfrm>
            <a:off x="6272476" y="3695811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DB2A65-F97B-4DE3-B098-997C65022A2A}"/>
              </a:ext>
            </a:extLst>
          </p:cNvPr>
          <p:cNvSpPr txBox="1"/>
          <p:nvPr/>
        </p:nvSpPr>
        <p:spPr>
          <a:xfrm>
            <a:off x="6974943" y="3825808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1A1C499-B9E4-4ADF-B337-F25F0597F557}"/>
              </a:ext>
            </a:extLst>
          </p:cNvPr>
          <p:cNvSpPr txBox="1"/>
          <p:nvPr/>
        </p:nvSpPr>
        <p:spPr>
          <a:xfrm>
            <a:off x="6212943" y="4063655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CAD365B-9E94-40BD-BB54-2BD582F3CD9F}"/>
              </a:ext>
            </a:extLst>
          </p:cNvPr>
          <p:cNvSpPr txBox="1"/>
          <p:nvPr/>
        </p:nvSpPr>
        <p:spPr>
          <a:xfrm>
            <a:off x="6639800" y="2518096"/>
            <a:ext cx="660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ATCATGTA</a:t>
            </a: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D3EDFD09-34FF-480F-ADE1-446D0D32BEF4}"/>
              </a:ext>
            </a:extLst>
          </p:cNvPr>
          <p:cNvSpPr/>
          <p:nvPr/>
        </p:nvSpPr>
        <p:spPr>
          <a:xfrm>
            <a:off x="7478509" y="3021028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4D73FF2-45E4-47F2-BBEA-6EF84DD6D54C}"/>
              </a:ext>
            </a:extLst>
          </p:cNvPr>
          <p:cNvSpPr/>
          <p:nvPr/>
        </p:nvSpPr>
        <p:spPr>
          <a:xfrm>
            <a:off x="9448799" y="5166964"/>
            <a:ext cx="2118853" cy="665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0345B99-8CE5-47B6-8D05-5A3CD1E64D65}"/>
              </a:ext>
            </a:extLst>
          </p:cNvPr>
          <p:cNvSpPr/>
          <p:nvPr/>
        </p:nvSpPr>
        <p:spPr>
          <a:xfrm>
            <a:off x="9946533" y="5176796"/>
            <a:ext cx="11233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Copy</a:t>
            </a:r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A6C990F-DB75-4F2B-BA5A-322FC1E16900}"/>
              </a:ext>
            </a:extLst>
          </p:cNvPr>
          <p:cNvSpPr/>
          <p:nvPr/>
        </p:nvSpPr>
        <p:spPr>
          <a:xfrm>
            <a:off x="2321211" y="3076443"/>
            <a:ext cx="924560" cy="6400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2717D8A-777B-467F-A224-3430CF6C0356}"/>
              </a:ext>
            </a:extLst>
          </p:cNvPr>
          <p:cNvGrpSpPr/>
          <p:nvPr/>
        </p:nvGrpSpPr>
        <p:grpSpPr>
          <a:xfrm>
            <a:off x="3544486" y="5983926"/>
            <a:ext cx="4939465" cy="665996"/>
            <a:chOff x="3594433" y="5983926"/>
            <a:chExt cx="4939465" cy="66599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E4429CC-68F7-4735-9F96-5DAAC0D8048E}"/>
                </a:ext>
              </a:extLst>
            </p:cNvPr>
            <p:cNvSpPr/>
            <p:nvPr/>
          </p:nvSpPr>
          <p:spPr>
            <a:xfrm>
              <a:off x="3644382" y="5983926"/>
              <a:ext cx="4839569" cy="665996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382EF29-7EE2-405A-A964-2C99AE1AFCD6}"/>
                </a:ext>
              </a:extLst>
            </p:cNvPr>
            <p:cNvSpPr txBox="1"/>
            <p:nvPr/>
          </p:nvSpPr>
          <p:spPr>
            <a:xfrm>
              <a:off x="3594433" y="6086091"/>
              <a:ext cx="49394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</a:rPr>
                <a:t>Sequencing error rate up to 20%!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75974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8;p22">
            <a:extLst>
              <a:ext uri="{FF2B5EF4-FFF2-40B4-BE49-F238E27FC236}">
                <a16:creationId xmlns:a16="http://schemas.microsoft.com/office/drawing/2014/main" id="{B2ECA262-BA0F-DD46-8287-1BB6897F2A85}"/>
              </a:ext>
            </a:extLst>
          </p:cNvPr>
          <p:cNvSpPr txBox="1">
            <a:spLocks/>
          </p:cNvSpPr>
          <p:nvPr/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Genome Phasing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47901-5347-1B45-ABE4-F0553D82DAC0}"/>
              </a:ext>
            </a:extLst>
          </p:cNvPr>
          <p:cNvSpPr txBox="1"/>
          <p:nvPr/>
        </p:nvSpPr>
        <p:spPr>
          <a:xfrm>
            <a:off x="330200" y="881816"/>
            <a:ext cx="9301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What is phasing?</a:t>
            </a:r>
          </a:p>
          <a:p>
            <a:endParaRPr lang="en-US" dirty="0"/>
          </a:p>
          <a:p>
            <a:r>
              <a:rPr lang="en-US" dirty="0"/>
              <a:t>Phasing an assembly means to separate the maternal and paternal chromosomes. This has been relatively difficult until recently when long read sequencing could more easily resolve haplotypes.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2AA29-B333-0B47-BB06-25353115C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364" y="2210476"/>
            <a:ext cx="8704072" cy="44060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7F7989-CBE5-4DC9-B7CC-D358F40E6BE9}"/>
              </a:ext>
            </a:extLst>
          </p:cNvPr>
          <p:cNvSpPr/>
          <p:nvPr/>
        </p:nvSpPr>
        <p:spPr>
          <a:xfrm>
            <a:off x="1534510" y="4382814"/>
            <a:ext cx="9144000" cy="1972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EB49C7-2DDF-4050-83DF-FE7BDE813DD8}"/>
              </a:ext>
            </a:extLst>
          </p:cNvPr>
          <p:cNvSpPr/>
          <p:nvPr/>
        </p:nvSpPr>
        <p:spPr>
          <a:xfrm>
            <a:off x="965059" y="3132083"/>
            <a:ext cx="1547152" cy="2123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810410-ADE8-46F3-A4F2-D89E8EA3A247}"/>
              </a:ext>
            </a:extLst>
          </p:cNvPr>
          <p:cNvSpPr/>
          <p:nvPr/>
        </p:nvSpPr>
        <p:spPr>
          <a:xfrm>
            <a:off x="1373310" y="2728015"/>
            <a:ext cx="1138901" cy="738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DAA66D-F65C-4DFF-ACD6-0FC99E94AE50}"/>
              </a:ext>
            </a:extLst>
          </p:cNvPr>
          <p:cNvSpPr txBox="1"/>
          <p:nvPr/>
        </p:nvSpPr>
        <p:spPr>
          <a:xfrm>
            <a:off x="965059" y="6505903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10X Genomics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8269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8;p22">
            <a:extLst>
              <a:ext uri="{FF2B5EF4-FFF2-40B4-BE49-F238E27FC236}">
                <a16:creationId xmlns:a16="http://schemas.microsoft.com/office/drawing/2014/main" id="{B2ECA262-BA0F-DD46-8287-1BB6897F2A85}"/>
              </a:ext>
            </a:extLst>
          </p:cNvPr>
          <p:cNvSpPr txBox="1">
            <a:spLocks/>
          </p:cNvSpPr>
          <p:nvPr/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Genome Phasing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47901-5347-1B45-ABE4-F0553D82DAC0}"/>
              </a:ext>
            </a:extLst>
          </p:cNvPr>
          <p:cNvSpPr txBox="1"/>
          <p:nvPr/>
        </p:nvSpPr>
        <p:spPr>
          <a:xfrm>
            <a:off x="330200" y="881816"/>
            <a:ext cx="9301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What is phasing?</a:t>
            </a:r>
          </a:p>
          <a:p>
            <a:endParaRPr lang="en-US" dirty="0"/>
          </a:p>
          <a:p>
            <a:r>
              <a:rPr lang="en-US" dirty="0"/>
              <a:t>Phasing an assembly means to separate the maternal and paternal chromosomes. This has been relatively difficult until recently when long read sequencing could more easily resolve haplotypes.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2AA29-B333-0B47-BB06-25353115C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364" y="2210476"/>
            <a:ext cx="8704072" cy="44060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7F7989-CBE5-4DC9-B7CC-D358F40E6BE9}"/>
              </a:ext>
            </a:extLst>
          </p:cNvPr>
          <p:cNvSpPr/>
          <p:nvPr/>
        </p:nvSpPr>
        <p:spPr>
          <a:xfrm>
            <a:off x="1534510" y="5255172"/>
            <a:ext cx="9144000" cy="1099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EB49C7-2DDF-4050-83DF-FE7BDE813DD8}"/>
              </a:ext>
            </a:extLst>
          </p:cNvPr>
          <p:cNvSpPr/>
          <p:nvPr/>
        </p:nvSpPr>
        <p:spPr>
          <a:xfrm>
            <a:off x="965059" y="3132083"/>
            <a:ext cx="1138901" cy="2123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810410-ADE8-46F3-A4F2-D89E8EA3A247}"/>
              </a:ext>
            </a:extLst>
          </p:cNvPr>
          <p:cNvSpPr/>
          <p:nvPr/>
        </p:nvSpPr>
        <p:spPr>
          <a:xfrm>
            <a:off x="1373310" y="2728015"/>
            <a:ext cx="1138901" cy="738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C14325-77AA-4449-A928-68D12787A751}"/>
              </a:ext>
            </a:extLst>
          </p:cNvPr>
          <p:cNvSpPr txBox="1"/>
          <p:nvPr/>
        </p:nvSpPr>
        <p:spPr>
          <a:xfrm>
            <a:off x="965059" y="6505903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10X Genomics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92642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8;p22">
            <a:extLst>
              <a:ext uri="{FF2B5EF4-FFF2-40B4-BE49-F238E27FC236}">
                <a16:creationId xmlns:a16="http://schemas.microsoft.com/office/drawing/2014/main" id="{B2ECA262-BA0F-DD46-8287-1BB6897F2A85}"/>
              </a:ext>
            </a:extLst>
          </p:cNvPr>
          <p:cNvSpPr txBox="1">
            <a:spLocks/>
          </p:cNvSpPr>
          <p:nvPr/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Genome Phasing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47901-5347-1B45-ABE4-F0553D82DAC0}"/>
              </a:ext>
            </a:extLst>
          </p:cNvPr>
          <p:cNvSpPr txBox="1"/>
          <p:nvPr/>
        </p:nvSpPr>
        <p:spPr>
          <a:xfrm>
            <a:off x="330200" y="881816"/>
            <a:ext cx="9301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What is phasing?</a:t>
            </a:r>
          </a:p>
          <a:p>
            <a:endParaRPr lang="en-US" dirty="0"/>
          </a:p>
          <a:p>
            <a:r>
              <a:rPr lang="en-US" dirty="0"/>
              <a:t>Phasing an assembly means to separate the maternal and paternal chromosomes. This has been relatively difficult until recently when long read sequencing could more easily resolve haplotypes.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2AA29-B333-0B47-BB06-25353115C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364" y="2210476"/>
            <a:ext cx="8704072" cy="44060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3D4D9D-C769-458A-9C17-3BE744C80278}"/>
              </a:ext>
            </a:extLst>
          </p:cNvPr>
          <p:cNvSpPr txBox="1"/>
          <p:nvPr/>
        </p:nvSpPr>
        <p:spPr>
          <a:xfrm>
            <a:off x="965059" y="6505903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10X Genomics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9533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8;p22">
            <a:extLst>
              <a:ext uri="{FF2B5EF4-FFF2-40B4-BE49-F238E27FC236}">
                <a16:creationId xmlns:a16="http://schemas.microsoft.com/office/drawing/2014/main" id="{B2ECA262-BA0F-DD46-8287-1BB6897F2A85}"/>
              </a:ext>
            </a:extLst>
          </p:cNvPr>
          <p:cNvSpPr txBox="1">
            <a:spLocks/>
          </p:cNvSpPr>
          <p:nvPr/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Genome Phasing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47901-5347-1B45-ABE4-F0553D82DAC0}"/>
              </a:ext>
            </a:extLst>
          </p:cNvPr>
          <p:cNvSpPr txBox="1"/>
          <p:nvPr/>
        </p:nvSpPr>
        <p:spPr>
          <a:xfrm>
            <a:off x="330200" y="881816"/>
            <a:ext cx="9301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How can we accomplish phasing?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1AAACA-66EA-3444-9162-13019310375D}"/>
              </a:ext>
            </a:extLst>
          </p:cNvPr>
          <p:cNvSpPr txBox="1"/>
          <p:nvPr/>
        </p:nvSpPr>
        <p:spPr>
          <a:xfrm>
            <a:off x="457200" y="1882975"/>
            <a:ext cx="31235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Pacbio</a:t>
            </a:r>
            <a:r>
              <a:rPr lang="en-US" dirty="0"/>
              <a:t> (and Nanopore) and linked reads addresses this by using long reads and identifying alternative </a:t>
            </a:r>
            <a:r>
              <a:rPr lang="en-US" dirty="0" err="1"/>
              <a:t>haplotigs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 an assembly graph that contains “bubbles” which represent structural variation and alternative haplotypes (with different SNPs)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Break these apart by identifying which reads go with each haplotype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3D29C-8F15-D345-8413-4905EFB3C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841" y="1584563"/>
            <a:ext cx="8658159" cy="40943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F4B494-7005-4B00-AFDC-07EA7DCC1C40}"/>
              </a:ext>
            </a:extLst>
          </p:cNvPr>
          <p:cNvSpPr txBox="1"/>
          <p:nvPr/>
        </p:nvSpPr>
        <p:spPr>
          <a:xfrm>
            <a:off x="3992038" y="5714574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Chin et al. 2016, Nat Methods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82958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8;p22">
            <a:extLst>
              <a:ext uri="{FF2B5EF4-FFF2-40B4-BE49-F238E27FC236}">
                <a16:creationId xmlns:a16="http://schemas.microsoft.com/office/drawing/2014/main" id="{B2ECA262-BA0F-DD46-8287-1BB6897F2A85}"/>
              </a:ext>
            </a:extLst>
          </p:cNvPr>
          <p:cNvSpPr txBox="1">
            <a:spLocks/>
          </p:cNvSpPr>
          <p:nvPr/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Genome Phasing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47901-5347-1B45-ABE4-F0553D82DAC0}"/>
              </a:ext>
            </a:extLst>
          </p:cNvPr>
          <p:cNvSpPr txBox="1"/>
          <p:nvPr/>
        </p:nvSpPr>
        <p:spPr>
          <a:xfrm>
            <a:off x="330200" y="881816"/>
            <a:ext cx="9301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How can we accomplish phasing?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1AAACA-66EA-3444-9162-13019310375D}"/>
              </a:ext>
            </a:extLst>
          </p:cNvPr>
          <p:cNvSpPr txBox="1"/>
          <p:nvPr/>
        </p:nvSpPr>
        <p:spPr>
          <a:xfrm>
            <a:off x="241300" y="2132061"/>
            <a:ext cx="2641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Trio binning describes the process of using the maternal and paternal haplotypes to resolve offspring assembly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Assign reads from child to each paternal haplotype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628C17-8C40-514C-B7A0-E00BDB91E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900" y="1217681"/>
            <a:ext cx="9269684" cy="520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0891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8;p22">
            <a:extLst>
              <a:ext uri="{FF2B5EF4-FFF2-40B4-BE49-F238E27FC236}">
                <a16:creationId xmlns:a16="http://schemas.microsoft.com/office/drawing/2014/main" id="{B2ECA262-BA0F-DD46-8287-1BB6897F2A85}"/>
              </a:ext>
            </a:extLst>
          </p:cNvPr>
          <p:cNvSpPr txBox="1">
            <a:spLocks/>
          </p:cNvSpPr>
          <p:nvPr/>
        </p:nvSpPr>
        <p:spPr>
          <a:xfrm>
            <a:off x="211600" y="334637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How do we capture population level variation in genome assemblies?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EB49C7-2DDF-4050-83DF-FE7BDE813DD8}"/>
              </a:ext>
            </a:extLst>
          </p:cNvPr>
          <p:cNvSpPr/>
          <p:nvPr/>
        </p:nvSpPr>
        <p:spPr>
          <a:xfrm>
            <a:off x="965059" y="3132083"/>
            <a:ext cx="1138901" cy="2123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810410-ADE8-46F3-A4F2-D89E8EA3A247}"/>
              </a:ext>
            </a:extLst>
          </p:cNvPr>
          <p:cNvSpPr/>
          <p:nvPr/>
        </p:nvSpPr>
        <p:spPr>
          <a:xfrm>
            <a:off x="1373310" y="2728015"/>
            <a:ext cx="1138901" cy="738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F12CEA7-5B41-BB27-8E47-43861F3B1649}"/>
              </a:ext>
            </a:extLst>
          </p:cNvPr>
          <p:cNvGrpSpPr/>
          <p:nvPr/>
        </p:nvGrpSpPr>
        <p:grpSpPr>
          <a:xfrm>
            <a:off x="148297" y="2151816"/>
            <a:ext cx="6259539" cy="3539453"/>
            <a:chOff x="211600" y="2213425"/>
            <a:chExt cx="6259539" cy="3539453"/>
          </a:xfrm>
        </p:grpSpPr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84A0A494-2516-31DF-BD18-56ED4CFEF82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89970366"/>
                </p:ext>
              </p:extLst>
            </p:nvPr>
          </p:nvGraphicFramePr>
          <p:xfrm>
            <a:off x="428283" y="2348402"/>
            <a:ext cx="6042856" cy="30698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" name="Bitmap Image" r:id="rId4" imgW="26308080" imgH="13363560" progId="Paint.Picture">
                    <p:embed/>
                  </p:oleObj>
                </mc:Choice>
                <mc:Fallback>
                  <p:oleObj name="Bitmap Image" r:id="rId4" imgW="26308080" imgH="13363560" progId="Paint.Picture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28283" y="2348402"/>
                          <a:ext cx="6042856" cy="306981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5A29781-C4C2-3D70-5614-8E368CE5944D}"/>
                </a:ext>
              </a:extLst>
            </p:cNvPr>
            <p:cNvSpPr/>
            <p:nvPr/>
          </p:nvSpPr>
          <p:spPr>
            <a:xfrm>
              <a:off x="228601" y="2213425"/>
              <a:ext cx="399363" cy="399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25FC307-AF2B-17C3-2F95-9DD8CC340EB8}"/>
                </a:ext>
              </a:extLst>
            </p:cNvPr>
            <p:cNvSpPr/>
            <p:nvPr/>
          </p:nvSpPr>
          <p:spPr>
            <a:xfrm>
              <a:off x="211600" y="4483013"/>
              <a:ext cx="399363" cy="399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BA0C6B-B838-9B97-D679-2B5C01BA3DAE}"/>
                </a:ext>
              </a:extLst>
            </p:cNvPr>
            <p:cNvSpPr/>
            <p:nvPr/>
          </p:nvSpPr>
          <p:spPr>
            <a:xfrm>
              <a:off x="5787095" y="5353515"/>
              <a:ext cx="399363" cy="399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9973A3F-34F7-F23D-1417-0339DA752C67}"/>
              </a:ext>
            </a:extLst>
          </p:cNvPr>
          <p:cNvSpPr txBox="1"/>
          <p:nvPr/>
        </p:nvSpPr>
        <p:spPr>
          <a:xfrm>
            <a:off x="6816087" y="2286793"/>
            <a:ext cx="53759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Genome assemblies are from single individuals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Loops in graph represent repeat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Pan-genomes are assemblies from multiple individuals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Loops in graph represent population level variation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D32553-2F1A-02E5-944C-0327CCDEB894}"/>
              </a:ext>
            </a:extLst>
          </p:cNvPr>
          <p:cNvSpPr txBox="1"/>
          <p:nvPr/>
        </p:nvSpPr>
        <p:spPr>
          <a:xfrm>
            <a:off x="165298" y="5499069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Eizenga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et al. 2020, Annual Review of Genomics and Human Genetics 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64C0FFA-0756-577C-CF23-38A8E5C9ED44}"/>
              </a:ext>
            </a:extLst>
          </p:cNvPr>
          <p:cNvSpPr/>
          <p:nvPr/>
        </p:nvSpPr>
        <p:spPr>
          <a:xfrm>
            <a:off x="257673" y="3887064"/>
            <a:ext cx="6255669" cy="1510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8DA047D-0691-1566-BAB4-E90B98F93A2D}"/>
              </a:ext>
            </a:extLst>
          </p:cNvPr>
          <p:cNvSpPr/>
          <p:nvPr/>
        </p:nvSpPr>
        <p:spPr>
          <a:xfrm>
            <a:off x="2814956" y="3266346"/>
            <a:ext cx="1836069" cy="848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9377582-C123-C8E6-D3A2-B315F71E7F5A}"/>
              </a:ext>
            </a:extLst>
          </p:cNvPr>
          <p:cNvSpPr/>
          <p:nvPr/>
        </p:nvSpPr>
        <p:spPr>
          <a:xfrm>
            <a:off x="1181687" y="3507887"/>
            <a:ext cx="1578582" cy="399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F9EBF6C-268B-6A04-7BE2-8D734CC44DE7}"/>
              </a:ext>
            </a:extLst>
          </p:cNvPr>
          <p:cNvSpPr/>
          <p:nvPr/>
        </p:nvSpPr>
        <p:spPr>
          <a:xfrm>
            <a:off x="710690" y="3821702"/>
            <a:ext cx="399363" cy="399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0CDD806-ABA0-260F-5792-FA4AEA70B4B1}"/>
              </a:ext>
            </a:extLst>
          </p:cNvPr>
          <p:cNvSpPr/>
          <p:nvPr/>
        </p:nvSpPr>
        <p:spPr>
          <a:xfrm>
            <a:off x="4863795" y="3422338"/>
            <a:ext cx="399363" cy="484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B810AF9-22AA-9CFC-FB72-C5713AB0A853}"/>
              </a:ext>
            </a:extLst>
          </p:cNvPr>
          <p:cNvSpPr/>
          <p:nvPr/>
        </p:nvSpPr>
        <p:spPr>
          <a:xfrm>
            <a:off x="5635815" y="3690573"/>
            <a:ext cx="399363" cy="399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D481D86-D73D-7885-5A03-0E2243A580CF}"/>
              </a:ext>
            </a:extLst>
          </p:cNvPr>
          <p:cNvSpPr/>
          <p:nvPr/>
        </p:nvSpPr>
        <p:spPr>
          <a:xfrm>
            <a:off x="6797698" y="4205751"/>
            <a:ext cx="5246005" cy="1554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6582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8;p22">
            <a:extLst>
              <a:ext uri="{FF2B5EF4-FFF2-40B4-BE49-F238E27FC236}">
                <a16:creationId xmlns:a16="http://schemas.microsoft.com/office/drawing/2014/main" id="{B2ECA262-BA0F-DD46-8287-1BB6897F2A85}"/>
              </a:ext>
            </a:extLst>
          </p:cNvPr>
          <p:cNvSpPr txBox="1">
            <a:spLocks/>
          </p:cNvSpPr>
          <p:nvPr/>
        </p:nvSpPr>
        <p:spPr>
          <a:xfrm>
            <a:off x="211600" y="334637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How do we capture population level variation in genome assemblies?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EB49C7-2DDF-4050-83DF-FE7BDE813DD8}"/>
              </a:ext>
            </a:extLst>
          </p:cNvPr>
          <p:cNvSpPr/>
          <p:nvPr/>
        </p:nvSpPr>
        <p:spPr>
          <a:xfrm>
            <a:off x="965059" y="3132083"/>
            <a:ext cx="1138901" cy="2123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810410-ADE8-46F3-A4F2-D89E8EA3A247}"/>
              </a:ext>
            </a:extLst>
          </p:cNvPr>
          <p:cNvSpPr/>
          <p:nvPr/>
        </p:nvSpPr>
        <p:spPr>
          <a:xfrm>
            <a:off x="1373310" y="2728015"/>
            <a:ext cx="1138901" cy="738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F12CEA7-5B41-BB27-8E47-43861F3B1649}"/>
              </a:ext>
            </a:extLst>
          </p:cNvPr>
          <p:cNvGrpSpPr/>
          <p:nvPr/>
        </p:nvGrpSpPr>
        <p:grpSpPr>
          <a:xfrm>
            <a:off x="148297" y="2151816"/>
            <a:ext cx="6259539" cy="3539453"/>
            <a:chOff x="211600" y="2213425"/>
            <a:chExt cx="6259539" cy="3539453"/>
          </a:xfrm>
        </p:grpSpPr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84A0A494-2516-31DF-BD18-56ED4CFEF82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28283" y="2348402"/>
            <a:ext cx="6042856" cy="30698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3" name="Bitmap Image" r:id="rId4" imgW="26308080" imgH="13363560" progId="Paint.Picture">
                    <p:embed/>
                  </p:oleObj>
                </mc:Choice>
                <mc:Fallback>
                  <p:oleObj name="Bitmap Image" r:id="rId4" imgW="26308080" imgH="13363560" progId="Paint.Picture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84A0A494-2516-31DF-BD18-56ED4CFEF82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28283" y="2348402"/>
                          <a:ext cx="6042856" cy="306981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5A29781-C4C2-3D70-5614-8E368CE5944D}"/>
                </a:ext>
              </a:extLst>
            </p:cNvPr>
            <p:cNvSpPr/>
            <p:nvPr/>
          </p:nvSpPr>
          <p:spPr>
            <a:xfrm>
              <a:off x="228601" y="2213425"/>
              <a:ext cx="399363" cy="399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25FC307-AF2B-17C3-2F95-9DD8CC340EB8}"/>
                </a:ext>
              </a:extLst>
            </p:cNvPr>
            <p:cNvSpPr/>
            <p:nvPr/>
          </p:nvSpPr>
          <p:spPr>
            <a:xfrm>
              <a:off x="211600" y="4483013"/>
              <a:ext cx="399363" cy="399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BA0C6B-B838-9B97-D679-2B5C01BA3DAE}"/>
                </a:ext>
              </a:extLst>
            </p:cNvPr>
            <p:cNvSpPr/>
            <p:nvPr/>
          </p:nvSpPr>
          <p:spPr>
            <a:xfrm>
              <a:off x="5787095" y="5353515"/>
              <a:ext cx="399363" cy="399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9973A3F-34F7-F23D-1417-0339DA752C67}"/>
              </a:ext>
            </a:extLst>
          </p:cNvPr>
          <p:cNvSpPr txBox="1"/>
          <p:nvPr/>
        </p:nvSpPr>
        <p:spPr>
          <a:xfrm>
            <a:off x="6816087" y="2286793"/>
            <a:ext cx="53759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Genome assemblies are from single individuals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Loops in graph represent repeat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Pan-genomes are assemblies from multiple individuals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Loops in graph represent population level variation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D32553-2F1A-02E5-944C-0327CCDEB894}"/>
              </a:ext>
            </a:extLst>
          </p:cNvPr>
          <p:cNvSpPr txBox="1"/>
          <p:nvPr/>
        </p:nvSpPr>
        <p:spPr>
          <a:xfrm>
            <a:off x="165298" y="5499069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Eizenga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et al. 2020, Annual Review of Genomics and Human Genetics 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41841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DA126F-1F89-D14A-8E32-019B898AB52A}"/>
              </a:ext>
            </a:extLst>
          </p:cNvPr>
          <p:cNvSpPr txBox="1"/>
          <p:nvPr/>
        </p:nvSpPr>
        <p:spPr>
          <a:xfrm>
            <a:off x="229478" y="22550"/>
            <a:ext cx="10388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+mj-lt"/>
              </a:rPr>
              <a:t>Genomic stability of 400-kb hox1a region in Western Scrub Jays</a:t>
            </a:r>
          </a:p>
        </p:txBody>
      </p:sp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72CC6B2C-3665-E34D-9A5B-6CD452199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8" y="666817"/>
            <a:ext cx="12168728" cy="1846052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73E43B29-F3D1-304F-9CBA-BE150C8151A7}"/>
              </a:ext>
            </a:extLst>
          </p:cNvPr>
          <p:cNvGrpSpPr/>
          <p:nvPr/>
        </p:nvGrpSpPr>
        <p:grpSpPr>
          <a:xfrm>
            <a:off x="8492846" y="2373768"/>
            <a:ext cx="3431797" cy="4271721"/>
            <a:chOff x="8492846" y="2373768"/>
            <a:chExt cx="3431797" cy="4271721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315ACA8-167C-2F4B-ACA1-89442799D2A2}"/>
                </a:ext>
              </a:extLst>
            </p:cNvPr>
            <p:cNvGrpSpPr/>
            <p:nvPr/>
          </p:nvGrpSpPr>
          <p:grpSpPr>
            <a:xfrm>
              <a:off x="8492846" y="2373768"/>
              <a:ext cx="3431797" cy="3905154"/>
              <a:chOff x="8449157" y="2402024"/>
              <a:chExt cx="3118601" cy="3606029"/>
            </a:xfrm>
          </p:grpSpPr>
          <p:pic>
            <p:nvPicPr>
              <p:cNvPr id="27" name="Picture 26" descr="A picture containing chart&#10;&#10;Description automatically generated">
                <a:extLst>
                  <a:ext uri="{FF2B5EF4-FFF2-40B4-BE49-F238E27FC236}">
                    <a16:creationId xmlns:a16="http://schemas.microsoft.com/office/drawing/2014/main" id="{EC5394C0-2820-F249-8974-6602BCD84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49157" y="3177324"/>
                <a:ext cx="2993672" cy="2830729"/>
              </a:xfrm>
              <a:prstGeom prst="rect">
                <a:avLst/>
              </a:prstGeom>
              <a:ln w="28575">
                <a:solidFill>
                  <a:schemeClr val="accent1"/>
                </a:solidFill>
              </a:ln>
            </p:spPr>
          </p:pic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8074D3B-DB4E-DC44-8636-57D99375FBD3}"/>
                  </a:ext>
                </a:extLst>
              </p:cNvPr>
              <p:cNvCxnSpPr/>
              <p:nvPr/>
            </p:nvCxnSpPr>
            <p:spPr>
              <a:xfrm flipH="1">
                <a:off x="8449157" y="2402024"/>
                <a:ext cx="3066770" cy="75705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D38E255-6659-3442-AAE0-E67651E3D8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435014" y="2454965"/>
                <a:ext cx="132744" cy="7280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A8712E6-327D-7B45-8AFB-5F64CF3AF40B}"/>
                </a:ext>
              </a:extLst>
            </p:cNvPr>
            <p:cNvSpPr txBox="1"/>
            <p:nvPr/>
          </p:nvSpPr>
          <p:spPr>
            <a:xfrm>
              <a:off x="8965470" y="6276157"/>
              <a:ext cx="2672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2.5 kb polymorphic indel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E811A5E-6143-9846-90D3-08EFFA0E6D75}"/>
              </a:ext>
            </a:extLst>
          </p:cNvPr>
          <p:cNvGrpSpPr/>
          <p:nvPr/>
        </p:nvGrpSpPr>
        <p:grpSpPr>
          <a:xfrm>
            <a:off x="218736" y="2431101"/>
            <a:ext cx="6669896" cy="4279945"/>
            <a:chOff x="218736" y="2431101"/>
            <a:chExt cx="6669896" cy="427994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CF5E95E-1E48-DD4E-896C-ABDB8DF25200}"/>
                </a:ext>
              </a:extLst>
            </p:cNvPr>
            <p:cNvGrpSpPr/>
            <p:nvPr/>
          </p:nvGrpSpPr>
          <p:grpSpPr>
            <a:xfrm>
              <a:off x="3287707" y="2431101"/>
              <a:ext cx="3600925" cy="4279945"/>
              <a:chOff x="3287707" y="2431101"/>
              <a:chExt cx="3600925" cy="4279945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5F83245-5EB6-0743-804C-95EBB0D6A2E2}"/>
                  </a:ext>
                </a:extLst>
              </p:cNvPr>
              <p:cNvSpPr txBox="1"/>
              <p:nvPr/>
            </p:nvSpPr>
            <p:spPr>
              <a:xfrm>
                <a:off x="3545876" y="6341714"/>
                <a:ext cx="26725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7.5 kb polymorphic indel</a:t>
                </a: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EFA9A98-B5ED-6C4A-9C8F-4A522EF2D184}"/>
                  </a:ext>
                </a:extLst>
              </p:cNvPr>
              <p:cNvGrpSpPr/>
              <p:nvPr/>
            </p:nvGrpSpPr>
            <p:grpSpPr>
              <a:xfrm>
                <a:off x="3287707" y="2431101"/>
                <a:ext cx="3600925" cy="3828061"/>
                <a:chOff x="3073259" y="2558434"/>
                <a:chExt cx="3600925" cy="3828061"/>
              </a:xfrm>
            </p:grpSpPr>
            <p:pic>
              <p:nvPicPr>
                <p:cNvPr id="19" name="Picture 18" descr="Diagram&#10;&#10;Description automatically generated">
                  <a:extLst>
                    <a:ext uri="{FF2B5EF4-FFF2-40B4-BE49-F238E27FC236}">
                      <a16:creationId xmlns:a16="http://schemas.microsoft.com/office/drawing/2014/main" id="{317650C6-5A03-D648-B719-7A2F1A56EA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073259" y="3315488"/>
                  <a:ext cx="3247781" cy="3071007"/>
                </a:xfrm>
                <a:prstGeom prst="rect">
                  <a:avLst/>
                </a:prstGeom>
                <a:ln w="28575">
                  <a:solidFill>
                    <a:schemeClr val="accent1"/>
                  </a:solidFill>
                </a:ln>
              </p:spPr>
            </p:pic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FE740D1E-6AEE-494F-822A-C118B619EDB3}"/>
                    </a:ext>
                  </a:extLst>
                </p:cNvPr>
                <p:cNvCxnSpPr/>
                <p:nvPr/>
              </p:nvCxnSpPr>
              <p:spPr>
                <a:xfrm flipV="1">
                  <a:off x="3073259" y="2575252"/>
                  <a:ext cx="3397725" cy="74023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AE31A982-ADEB-8846-9507-630234A32C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21040" y="2558434"/>
                  <a:ext cx="353144" cy="75705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4CC150F-A2BA-344F-BBFA-29228C2FED8C}"/>
                </a:ext>
              </a:extLst>
            </p:cNvPr>
            <p:cNvSpPr txBox="1"/>
            <p:nvPr/>
          </p:nvSpPr>
          <p:spPr>
            <a:xfrm>
              <a:off x="218736" y="4624878"/>
              <a:ext cx="27799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Helvetica" pitchFamily="2" charset="0"/>
                </a:rPr>
                <a:t>Pangenome graphs</a:t>
              </a:r>
            </a:p>
            <a:p>
              <a:pPr algn="ctr"/>
              <a:r>
                <a:rPr lang="en-US" sz="1600" dirty="0">
                  <a:latin typeface="Helvetica" pitchFamily="2" charset="0"/>
                </a:rPr>
                <a:t>generated with </a:t>
              </a:r>
              <a:r>
                <a:rPr lang="en-US" sz="1600" dirty="0" err="1">
                  <a:latin typeface="Helvetica" pitchFamily="2" charset="0"/>
                </a:rPr>
                <a:t>odgi</a:t>
              </a:r>
              <a:endParaRPr lang="en-US" sz="1600" dirty="0">
                <a:latin typeface="Helvetica" pitchFamily="2" charset="0"/>
              </a:endParaRPr>
            </a:p>
            <a:p>
              <a:pPr algn="ctr"/>
              <a:r>
                <a:rPr lang="en-US" sz="1600" dirty="0">
                  <a:latin typeface="Helvetica" pitchFamily="2" charset="0"/>
                </a:rPr>
                <a:t>and visualized with Bandage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3E9C50EB-9AB7-D94B-BAA0-F2248F290CBA}"/>
              </a:ext>
            </a:extLst>
          </p:cNvPr>
          <p:cNvSpPr txBox="1"/>
          <p:nvPr/>
        </p:nvSpPr>
        <p:spPr>
          <a:xfrm>
            <a:off x="116946" y="5926215"/>
            <a:ext cx="33450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Slide from Scott Edwards</a:t>
            </a:r>
          </a:p>
          <a:p>
            <a:r>
              <a:rPr lang="en-US" sz="1200" dirty="0" err="1">
                <a:latin typeface="Helvetica" pitchFamily="2" charset="0"/>
              </a:rPr>
              <a:t>Guarracino</a:t>
            </a:r>
            <a:r>
              <a:rPr lang="en-US" sz="1200" dirty="0">
                <a:latin typeface="Helvetica" pitchFamily="2" charset="0"/>
              </a:rPr>
              <a:t> et al. 2021. </a:t>
            </a:r>
            <a:r>
              <a:rPr lang="en-US" sz="1200" i="1" dirty="0">
                <a:latin typeface="Helvetica" pitchFamily="2" charset="0"/>
              </a:rPr>
              <a:t>Bioinformatics</a:t>
            </a:r>
            <a:r>
              <a:rPr lang="en-US" sz="1200" dirty="0">
                <a:latin typeface="Helvetica" pitchFamily="2" charset="0"/>
              </a:rPr>
              <a:t>, in press.</a:t>
            </a:r>
          </a:p>
          <a:p>
            <a:r>
              <a:rPr lang="en-US" sz="1200" dirty="0">
                <a:latin typeface="Helvetica" pitchFamily="2" charset="0"/>
              </a:rPr>
              <a:t>Wick et al. 2015. </a:t>
            </a:r>
            <a:r>
              <a:rPr lang="en-US" sz="1200" i="1" dirty="0">
                <a:latin typeface="Helvetica" pitchFamily="2" charset="0"/>
              </a:rPr>
              <a:t>Bioinformatics</a:t>
            </a:r>
            <a:r>
              <a:rPr lang="en-US" sz="1200" dirty="0">
                <a:latin typeface="Helvetica" pitchFamily="2" charset="0"/>
              </a:rPr>
              <a:t> 31:3350.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5317C9-A460-9CB9-3770-0DB5DF90F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03" y="2627767"/>
            <a:ext cx="2290160" cy="168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54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8;p22">
            <a:extLst>
              <a:ext uri="{FF2B5EF4-FFF2-40B4-BE49-F238E27FC236}">
                <a16:creationId xmlns:a16="http://schemas.microsoft.com/office/drawing/2014/main" id="{B2ECA262-BA0F-DD46-8287-1BB6897F2A85}"/>
              </a:ext>
            </a:extLst>
          </p:cNvPr>
          <p:cNvSpPr txBox="1">
            <a:spLocks/>
          </p:cNvSpPr>
          <p:nvPr/>
        </p:nvSpPr>
        <p:spPr>
          <a:xfrm>
            <a:off x="211600" y="334637"/>
            <a:ext cx="11768800" cy="8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Telomere-to-telomere assemblies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EB49C7-2DDF-4050-83DF-FE7BDE813DD8}"/>
              </a:ext>
            </a:extLst>
          </p:cNvPr>
          <p:cNvSpPr/>
          <p:nvPr/>
        </p:nvSpPr>
        <p:spPr>
          <a:xfrm>
            <a:off x="965059" y="3132083"/>
            <a:ext cx="1138901" cy="2123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810410-ADE8-46F3-A4F2-D89E8EA3A247}"/>
              </a:ext>
            </a:extLst>
          </p:cNvPr>
          <p:cNvSpPr/>
          <p:nvPr/>
        </p:nvSpPr>
        <p:spPr>
          <a:xfrm>
            <a:off x="1373310" y="2728015"/>
            <a:ext cx="1138901" cy="738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973A3F-34F7-F23D-1417-0339DA752C67}"/>
              </a:ext>
            </a:extLst>
          </p:cNvPr>
          <p:cNvSpPr txBox="1"/>
          <p:nvPr/>
        </p:nvSpPr>
        <p:spPr>
          <a:xfrm>
            <a:off x="6816087" y="2082813"/>
            <a:ext cx="53759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Initial genome assemblies are full of gaps (repeat regions)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Improved scaffolding and long reads allow these gaps to be resolved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Allows for study of whole genome, but requires much more sequencing</a:t>
            </a:r>
          </a:p>
        </p:txBody>
      </p:sp>
      <p:pic>
        <p:nvPicPr>
          <p:cNvPr id="4" name="Picture 3" descr="Diagram, timeline&#10;&#10;Description automatically generated">
            <a:extLst>
              <a:ext uri="{FF2B5EF4-FFF2-40B4-BE49-F238E27FC236}">
                <a16:creationId xmlns:a16="http://schemas.microsoft.com/office/drawing/2014/main" id="{0D2EEAC3-302B-30F5-0C85-082E486DE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08" y="2191263"/>
            <a:ext cx="5715000" cy="27146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8C6B0A-456E-7068-81C5-1F6237626F79}"/>
              </a:ext>
            </a:extLst>
          </p:cNvPr>
          <p:cNvSpPr txBox="1"/>
          <p:nvPr/>
        </p:nvSpPr>
        <p:spPr>
          <a:xfrm>
            <a:off x="313009" y="5048346"/>
            <a:ext cx="5368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Miga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 2021, Nature</a:t>
            </a:r>
          </a:p>
        </p:txBody>
      </p:sp>
    </p:spTree>
    <p:extLst>
      <p:ext uri="{BB962C8B-B14F-4D97-AF65-F5344CB8AC3E}">
        <p14:creationId xmlns:p14="http://schemas.microsoft.com/office/powerpoint/2010/main" val="275909053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DC72B4D-0881-498C-BB6D-F431F7EE61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591604"/>
              </p:ext>
            </p:extLst>
          </p:nvPr>
        </p:nvGraphicFramePr>
        <p:xfrm>
          <a:off x="383458" y="804742"/>
          <a:ext cx="11425084" cy="52485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1548">
                  <a:extLst>
                    <a:ext uri="{9D8B030D-6E8A-4147-A177-3AD203B41FA5}">
                      <a16:colId xmlns:a16="http://schemas.microsoft.com/office/drawing/2014/main" val="1183419011"/>
                    </a:ext>
                  </a:extLst>
                </a:gridCol>
                <a:gridCol w="10343536">
                  <a:extLst>
                    <a:ext uri="{9D8B030D-6E8A-4147-A177-3AD203B41FA5}">
                      <a16:colId xmlns:a16="http://schemas.microsoft.com/office/drawing/2014/main" val="2834125590"/>
                    </a:ext>
                  </a:extLst>
                </a:gridCol>
              </a:tblGrid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A brief history of sequencing technology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926891"/>
                  </a:ext>
                </a:extLst>
              </a:tr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2.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i="1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de novo </a:t>
                      </a:r>
                      <a:r>
                        <a:rPr lang="en-US" sz="4000" i="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Assembly: reads, contigs, and scaffolds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7939168"/>
                  </a:ext>
                </a:extLst>
              </a:tr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3.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Reference-guided assembly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625163"/>
                  </a:ext>
                </a:extLst>
              </a:tr>
              <a:tr h="13121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4.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Practical considerations for genome assembly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900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1463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21128</TotalTime>
  <Words>4473</Words>
  <Application>Microsoft Office PowerPoint</Application>
  <PresentationFormat>Widescreen</PresentationFormat>
  <Paragraphs>1159</Paragraphs>
  <Slides>122</Slides>
  <Notes>107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31" baseType="lpstr">
      <vt:lpstr>Arial</vt:lpstr>
      <vt:lpstr>Calibri</vt:lpstr>
      <vt:lpstr>Calibri Light</vt:lpstr>
      <vt:lpstr>Helvetica</vt:lpstr>
      <vt:lpstr>Myriad Pro</vt:lpstr>
      <vt:lpstr>Roboto</vt:lpstr>
      <vt:lpstr>Source Sans Pro</vt:lpstr>
      <vt:lpstr>Office Theme</vt:lpstr>
      <vt:lpstr>Bitmap Image</vt:lpstr>
      <vt:lpstr>PowerPoint Presentation</vt:lpstr>
      <vt:lpstr>Genome Assembly</vt:lpstr>
      <vt:lpstr>PowerPoint Presentation</vt:lpstr>
      <vt:lpstr>A genome assembly is a copy of the information encoded in DNA</vt:lpstr>
      <vt:lpstr>Cells are very good at making copies of their DNA</vt:lpstr>
      <vt:lpstr>Cells are very good at making copies of their DNA</vt:lpstr>
      <vt:lpstr>It is more difficult for us to manipulate chemicals at the nano scale than it is for our cells</vt:lpstr>
      <vt:lpstr>Additional steps are needed for us to read the information in DNA</vt:lpstr>
      <vt:lpstr>These steps result in high error rates</vt:lpstr>
      <vt:lpstr>A genome assembly is a hypothesis regarding the information encoded in the original DNA</vt:lpstr>
      <vt:lpstr>A genome assembly is a hypothesis regarding the information encoded in the original DNA</vt:lpstr>
      <vt:lpstr>A genome assembly is a hypothesis regarding the information encoded in the original DNA</vt:lpstr>
      <vt:lpstr>A genome assembly is a hypothesis regarding the information encoded in the original DNA</vt:lpstr>
      <vt:lpstr>PowerPoint Presentation</vt:lpstr>
      <vt:lpstr>PowerPoint Presentation</vt:lpstr>
      <vt:lpstr>Synthesizing and reading long fragments of DNA is hard</vt:lpstr>
      <vt:lpstr>Synthesizing and reading long fragments of DNA is hard</vt:lpstr>
      <vt:lpstr>Synthesizing and reading long fragments of DNA is hard</vt:lpstr>
      <vt:lpstr>Synthesizing and reading long fragments of DNA is hard</vt:lpstr>
      <vt:lpstr>Synthesizing and reading long fragments of DNA is hard</vt:lpstr>
      <vt:lpstr>Reads are short fragments of sequenced DNA</vt:lpstr>
      <vt:lpstr>Reads are short fragments of sequenced DNA</vt:lpstr>
      <vt:lpstr>How do we sequence reads?</vt:lpstr>
      <vt:lpstr>Sanger sequencing (Chain termination method)</vt:lpstr>
      <vt:lpstr>Sanger sequencing (Chain termination method)</vt:lpstr>
      <vt:lpstr>Sanger sequencing (Chain termination method)</vt:lpstr>
      <vt:lpstr>Sanger sequencing (Chain termination method)</vt:lpstr>
      <vt:lpstr>Sanger sequencing (Chain termination method)</vt:lpstr>
      <vt:lpstr>Sanger sequencing (Chain termination method)</vt:lpstr>
      <vt:lpstr>Sanger sequencing (Chain termination method)</vt:lpstr>
      <vt:lpstr>Sanger sequencing (Chain termination method)</vt:lpstr>
      <vt:lpstr>The “shotgun” method improves throughput of Sanger sequencing</vt:lpstr>
      <vt:lpstr>The “shotgun” method improves throughput of Sanger sequencing</vt:lpstr>
      <vt:lpstr>Sanger sequencing was the driver behind the first generation of sequenced genomes</vt:lpstr>
      <vt:lpstr>Second generation sequencing increased throughput</vt:lpstr>
      <vt:lpstr>454 Pyrosequencing</vt:lpstr>
      <vt:lpstr>454 Pyrosequencing</vt:lpstr>
      <vt:lpstr>Illumina sequencing</vt:lpstr>
      <vt:lpstr>Illumina sequencing</vt:lpstr>
      <vt:lpstr>Illumina paired-end sequencing</vt:lpstr>
      <vt:lpstr>SOLiD sequencing</vt:lpstr>
      <vt:lpstr>Ion Torrent</vt:lpstr>
      <vt:lpstr>Ion Torrent</vt:lpstr>
      <vt:lpstr>Third generation sequencing promises longer, higher quality assemblies</vt:lpstr>
      <vt:lpstr>PacBio single molecule real-time sequencing (SMRT)</vt:lpstr>
      <vt:lpstr>PacBio single molecule real-time sequencing (SMRT)</vt:lpstr>
      <vt:lpstr>Oxford nanopore</vt:lpstr>
      <vt:lpstr>Sequencing technology overview</vt:lpstr>
      <vt:lpstr>The New Kids on the Block</vt:lpstr>
      <vt:lpstr>PowerPoint Presentation</vt:lpstr>
      <vt:lpstr>How do we reconstruct the genome from reads?</vt:lpstr>
      <vt:lpstr>How do we reconstruct the genome from reads?</vt:lpstr>
      <vt:lpstr>How do we reconstruct the genome from reads?</vt:lpstr>
      <vt:lpstr>How do we reconstruct the genome from reads?</vt:lpstr>
      <vt:lpstr>How do we reconstruct the genome from reads?</vt:lpstr>
      <vt:lpstr>How do we reconstruct the genome from reads?</vt:lpstr>
      <vt:lpstr>How do we reconstruct the genome from reads?</vt:lpstr>
      <vt:lpstr>How do we assembly contigs from reads?</vt:lpstr>
      <vt:lpstr>Two main classes of contig assembly algorithms</vt:lpstr>
      <vt:lpstr>Two main classes of contig assembly algorithms</vt:lpstr>
      <vt:lpstr>Overlap-layout-consensus</vt:lpstr>
      <vt:lpstr>de Bruijn graphs chop up the reads even further into segments of length k called k-mers</vt:lpstr>
      <vt:lpstr>Overlaps of k-1 are used to construct the de Bruijn graph</vt:lpstr>
      <vt:lpstr>Overlaps of k-1 are used to construct the de Bruijn graph</vt:lpstr>
      <vt:lpstr>Overlaps of k-1 are used to construct the de Bruijn graph</vt:lpstr>
      <vt:lpstr>de Bruijn graphs join repeats</vt:lpstr>
      <vt:lpstr>Error correction based on graph structure</vt:lpstr>
      <vt:lpstr>Two main classes of assembly algorithms</vt:lpstr>
      <vt:lpstr>Two main classes of assembly algorithms</vt:lpstr>
      <vt:lpstr>Two main classes of assembly algorithms</vt:lpstr>
      <vt:lpstr>Two main classes of assembly algorithms</vt:lpstr>
      <vt:lpstr>Two main classes of assembly algorithms</vt:lpstr>
      <vt:lpstr>Two main classes of assembly algorithms</vt:lpstr>
      <vt:lpstr>Two main classes of assembly algorithms</vt:lpstr>
      <vt:lpstr>How do we join contigs into longer scaffolds?</vt:lpstr>
      <vt:lpstr>Post-sequencing scaffolding</vt:lpstr>
      <vt:lpstr>Post-sequencing scaffolding</vt:lpstr>
      <vt:lpstr>Post-sequencing scaffolding</vt:lpstr>
      <vt:lpstr>Post-sequencing scaffolding</vt:lpstr>
      <vt:lpstr>Post-sequencing scaffolding</vt:lpstr>
      <vt:lpstr>Pre-sequencing preps that aid in scaffolding</vt:lpstr>
      <vt:lpstr>Pre-sequencing preps that aid in scaffolding</vt:lpstr>
      <vt:lpstr>PowerPoint Presentation</vt:lpstr>
      <vt:lpstr>Pre-sequencing preps that aid in scaffolding</vt:lpstr>
      <vt:lpstr>PowerPoint Presentation</vt:lpstr>
      <vt:lpstr>Determine heterozygous sites by mapping reads to assembly</vt:lpstr>
      <vt:lpstr>Determine heterozygous sites by mapping reads to assembly</vt:lpstr>
      <vt:lpstr>Determine heterozygous sites by mapping reads to assembly</vt:lpstr>
      <vt:lpstr>Determine heterozygous sites by mapping reads to assembly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we reconstruct the genome from reads?</vt:lpstr>
      <vt:lpstr>What if we know a sequence similar to the original?</vt:lpstr>
      <vt:lpstr>We can map the reads to this assembly</vt:lpstr>
      <vt:lpstr>We can map the reads to this assembly</vt:lpstr>
      <vt:lpstr>We can map the reads to this assembly</vt:lpstr>
      <vt:lpstr>Variants can be called based on the quality of aligned sequences</vt:lpstr>
      <vt:lpstr>Consensus sequences incorporate called variants</vt:lpstr>
      <vt:lpstr>Reads with too much variation may not be mapped</vt:lpstr>
      <vt:lpstr>Reads with too much variation may not be mapped</vt:lpstr>
      <vt:lpstr>Mapping to a single reference decreases estimated heterozygosity </vt:lpstr>
      <vt:lpstr>Iterative mapping back to the consensus sequence can reduce reference bias</vt:lpstr>
      <vt:lpstr>Iterative mapping reduces reference bias</vt:lpstr>
      <vt:lpstr>PowerPoint Presentation</vt:lpstr>
      <vt:lpstr>So you want to build a genome?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Patterns of molecular evolution in arthropods</dc:title>
  <dc:creator>Thomas, Gregg William Cline</dc:creator>
  <cp:lastModifiedBy>Thomas, Gregg W.C.</cp:lastModifiedBy>
  <cp:revision>325</cp:revision>
  <dcterms:created xsi:type="dcterms:W3CDTF">2020-07-06T23:15:52Z</dcterms:created>
  <dcterms:modified xsi:type="dcterms:W3CDTF">2022-09-08T00:02:23Z</dcterms:modified>
</cp:coreProperties>
</file>