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</p:sldMasterIdLst>
  <p:notesMasterIdLst>
    <p:notesMasterId r:id="rId74"/>
  </p:notesMasterIdLst>
  <p:sldIdLst>
    <p:sldId id="352" r:id="rId3"/>
    <p:sldId id="353" r:id="rId4"/>
    <p:sldId id="505" r:id="rId5"/>
    <p:sldId id="330" r:id="rId6"/>
    <p:sldId id="484" r:id="rId7"/>
    <p:sldId id="523" r:id="rId8"/>
    <p:sldId id="355" r:id="rId9"/>
    <p:sldId id="364" r:id="rId10"/>
    <p:sldId id="357" r:id="rId11"/>
    <p:sldId id="358" r:id="rId12"/>
    <p:sldId id="359" r:id="rId13"/>
    <p:sldId id="394" r:id="rId14"/>
    <p:sldId id="395" r:id="rId15"/>
    <p:sldId id="361" r:id="rId16"/>
    <p:sldId id="454" r:id="rId17"/>
    <p:sldId id="431" r:id="rId18"/>
    <p:sldId id="430" r:id="rId19"/>
    <p:sldId id="429" r:id="rId20"/>
    <p:sldId id="404" r:id="rId21"/>
    <p:sldId id="403" r:id="rId22"/>
    <p:sldId id="366" r:id="rId23"/>
    <p:sldId id="398" r:id="rId24"/>
    <p:sldId id="434" r:id="rId25"/>
    <p:sldId id="433" r:id="rId26"/>
    <p:sldId id="495" r:id="rId27"/>
    <p:sldId id="513" r:id="rId28"/>
    <p:sldId id="514" r:id="rId29"/>
    <p:sldId id="515" r:id="rId30"/>
    <p:sldId id="516" r:id="rId31"/>
    <p:sldId id="517" r:id="rId32"/>
    <p:sldId id="498" r:id="rId33"/>
    <p:sldId id="425" r:id="rId34"/>
    <p:sldId id="406" r:id="rId35"/>
    <p:sldId id="368" r:id="rId36"/>
    <p:sldId id="467" r:id="rId37"/>
    <p:sldId id="468" r:id="rId38"/>
    <p:sldId id="369" r:id="rId39"/>
    <p:sldId id="414" r:id="rId40"/>
    <p:sldId id="439" r:id="rId41"/>
    <p:sldId id="438" r:id="rId42"/>
    <p:sldId id="416" r:id="rId43"/>
    <p:sldId id="387" r:id="rId44"/>
    <p:sldId id="463" r:id="rId45"/>
    <p:sldId id="465" r:id="rId46"/>
    <p:sldId id="464" r:id="rId47"/>
    <p:sldId id="440" r:id="rId48"/>
    <p:sldId id="441" r:id="rId49"/>
    <p:sldId id="443" r:id="rId50"/>
    <p:sldId id="499" r:id="rId51"/>
    <p:sldId id="448" r:id="rId52"/>
    <p:sldId id="506" r:id="rId53"/>
    <p:sldId id="442" r:id="rId54"/>
    <p:sldId id="504" r:id="rId55"/>
    <p:sldId id="470" r:id="rId56"/>
    <p:sldId id="418" r:id="rId57"/>
    <p:sldId id="419" r:id="rId58"/>
    <p:sldId id="488" r:id="rId59"/>
    <p:sldId id="474" r:id="rId60"/>
    <p:sldId id="493" r:id="rId61"/>
    <p:sldId id="494" r:id="rId62"/>
    <p:sldId id="524" r:id="rId63"/>
    <p:sldId id="519" r:id="rId64"/>
    <p:sldId id="481" r:id="rId65"/>
    <p:sldId id="482" r:id="rId66"/>
    <p:sldId id="527" r:id="rId67"/>
    <p:sldId id="526" r:id="rId68"/>
    <p:sldId id="525" r:id="rId69"/>
    <p:sldId id="507" r:id="rId70"/>
    <p:sldId id="501" r:id="rId71"/>
    <p:sldId id="502" r:id="rId72"/>
    <p:sldId id="503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BAA385-2C75-4340-AA0B-8909D0F25CD8}">
          <p14:sldIdLst>
            <p14:sldId id="352"/>
            <p14:sldId id="353"/>
            <p14:sldId id="505"/>
            <p14:sldId id="330"/>
            <p14:sldId id="484"/>
            <p14:sldId id="523"/>
            <p14:sldId id="355"/>
            <p14:sldId id="364"/>
            <p14:sldId id="357"/>
            <p14:sldId id="358"/>
            <p14:sldId id="359"/>
            <p14:sldId id="394"/>
            <p14:sldId id="395"/>
            <p14:sldId id="361"/>
            <p14:sldId id="454"/>
            <p14:sldId id="431"/>
            <p14:sldId id="430"/>
            <p14:sldId id="429"/>
            <p14:sldId id="404"/>
            <p14:sldId id="403"/>
            <p14:sldId id="366"/>
            <p14:sldId id="398"/>
            <p14:sldId id="434"/>
            <p14:sldId id="433"/>
            <p14:sldId id="495"/>
            <p14:sldId id="513"/>
            <p14:sldId id="514"/>
            <p14:sldId id="515"/>
            <p14:sldId id="516"/>
            <p14:sldId id="517"/>
            <p14:sldId id="498"/>
            <p14:sldId id="425"/>
            <p14:sldId id="406"/>
            <p14:sldId id="368"/>
            <p14:sldId id="467"/>
            <p14:sldId id="468"/>
            <p14:sldId id="369"/>
            <p14:sldId id="414"/>
            <p14:sldId id="439"/>
            <p14:sldId id="438"/>
            <p14:sldId id="416"/>
            <p14:sldId id="387"/>
            <p14:sldId id="463"/>
            <p14:sldId id="465"/>
            <p14:sldId id="464"/>
            <p14:sldId id="440"/>
            <p14:sldId id="441"/>
            <p14:sldId id="443"/>
            <p14:sldId id="499"/>
            <p14:sldId id="448"/>
            <p14:sldId id="506"/>
            <p14:sldId id="442"/>
            <p14:sldId id="504"/>
            <p14:sldId id="470"/>
            <p14:sldId id="418"/>
            <p14:sldId id="419"/>
            <p14:sldId id="488"/>
            <p14:sldId id="474"/>
            <p14:sldId id="493"/>
            <p14:sldId id="494"/>
            <p14:sldId id="524"/>
            <p14:sldId id="519"/>
            <p14:sldId id="481"/>
            <p14:sldId id="482"/>
            <p14:sldId id="527"/>
            <p14:sldId id="526"/>
            <p14:sldId id="525"/>
            <p14:sldId id="507"/>
            <p14:sldId id="501"/>
            <p14:sldId id="502"/>
            <p14:sldId id="5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BA56"/>
    <a:srgbClr val="97BA4C"/>
    <a:srgbClr val="4CA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2" autoAdjust="0"/>
    <p:restoredTop sz="94701" autoAdjust="0"/>
  </p:normalViewPr>
  <p:slideViewPr>
    <p:cSldViewPr snapToGrid="0" snapToObjects="1">
      <p:cViewPr varScale="1">
        <p:scale>
          <a:sx n="85" d="100"/>
          <a:sy n="85" d="100"/>
        </p:scale>
        <p:origin x="821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-3738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5DD5C-241A-A54A-908E-76C01CFB4FFC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D8CAF-3EA0-674E-BEAE-492E20A99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8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8CAF-3EA0-674E-BEAE-492E20A99E0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19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8CAF-3EA0-674E-BEAE-492E20A99E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19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Posttranslational modification, protein turnover, chaperones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8CAF-3EA0-674E-BEAE-492E20A99E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19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Posttranslational modification, protein turnover, chaperones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8CAF-3EA0-674E-BEAE-492E20A99E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19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8CAF-3EA0-674E-BEAE-492E20A99E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78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8CAF-3EA0-674E-BEAE-492E20A99E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78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8CAF-3EA0-674E-BEAE-492E20A99E0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78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8CAF-3EA0-674E-BEAE-492E20A99E0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19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 families can change size between species due to lineage specific duplications or losses</a:t>
            </a:r>
          </a:p>
          <a:p>
            <a:endParaRPr lang="en-US" dirty="0" smtClean="0"/>
          </a:p>
          <a:p>
            <a:r>
              <a:rPr lang="en-US" dirty="0" smtClean="0"/>
              <a:t>Gene families that change in size significantly along a lineage may correspond with functional changes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8CAF-3EA0-674E-BEAE-492E20A99E0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10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8CAF-3EA0-674E-BEAE-492E20A99E0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191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8CAF-3EA0-674E-BEAE-492E20A99E09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19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8CAF-3EA0-674E-BEAE-492E20A99E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191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8CAF-3EA0-674E-BEAE-492E20A99E09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47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8CAF-3EA0-674E-BEAE-492E20A99E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19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8CAF-3EA0-674E-BEAE-492E20A99E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19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8CAF-3EA0-674E-BEAE-492E20A99E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94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8CAF-3EA0-674E-BEAE-492E20A99E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19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8CAF-3EA0-674E-BEAE-492E20A99E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19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8CAF-3EA0-674E-BEAE-492E20A99E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19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D8CAF-3EA0-674E-BEAE-492E20A99E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19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31A1-9E82-4977-B74D-BE847990F0AF}" type="datetime1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85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E3B0-59A0-42EE-9700-E574AC5129D0}" type="datetime1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00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B9C3A-4041-45C7-821D-DF4FCC727F03}" type="datetime1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91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E315-D22E-4AEF-A705-005845438F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39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25959-D4AC-41A1-91E4-01E173DDA7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79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AFAE-2EF7-4996-80F6-53EAE424F2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611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2B362-7CE3-43E4-BBCE-79B2FF90D8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337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A73D-F8D2-4E3A-840E-EBE38518AB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97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097A-A5A8-48E4-B5CA-8F9373C2DE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3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8C922-5327-4A12-99BD-1B6720B1BC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894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52D1-9F03-4B48-9B27-5FEC8F3CAF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4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4DA90-8B18-4677-A263-B852A0FD700F}" type="datetime1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‹#›</a:t>
            </a:fld>
            <a:r>
              <a:rPr lang="en-US" dirty="0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949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E9EBE-DD34-4762-BD5A-FA6EF8FE6D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706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ADB9-9691-4B0A-AC59-82AB5D354E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480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45AD7-C462-4096-9EB4-6BB7F10A1E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6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31C0E-06B5-4C83-A047-56839DC3DC1C}" type="datetime1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7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FB00-1F05-4E55-BCE6-1EB4B75BCE6A}" type="datetime1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08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E4110-F56B-45FA-8F14-80E278AA4AD6}" type="datetime1">
              <a:rPr lang="en-US" smtClean="0"/>
              <a:t>6/7/2017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61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A45DD-CB14-4191-9D1A-25694FBA5C6C}" type="datetime1">
              <a:rPr lang="en-US" smtClean="0"/>
              <a:t>6/7/2017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8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22F0-A842-48C0-B655-E4B115A7F707}" type="datetime1">
              <a:rPr lang="en-US" smtClean="0"/>
              <a:t>6/7/2017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1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09F5A-F011-4026-9E75-E23CAE957199}" type="datetime1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6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F764-2699-4745-A07B-58E1B2B336AC}" type="datetime1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0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7A0CF-EB97-4F0C-97C0-D66607758DAB}" type="datetime1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DC204-A77F-4DD4-ABAB-8B508D8FB8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3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A895D-622A-46C4-9A78-387303B705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DC204-A77F-4DD4-ABAB-8B508D8FB8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63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4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3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24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8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27.png"/><Relationship Id="rId5" Type="http://schemas.openxmlformats.org/officeDocument/2006/relationships/image" Target="../media/image31.png"/><Relationship Id="rId15" Type="http://schemas.openxmlformats.org/officeDocument/2006/relationships/image" Target="../media/image36.png"/><Relationship Id="rId10" Type="http://schemas.openxmlformats.org/officeDocument/2006/relationships/image" Target="../media/image23.png"/><Relationship Id="rId4" Type="http://schemas.openxmlformats.org/officeDocument/2006/relationships/image" Target="../media/image30.png"/><Relationship Id="rId9" Type="http://schemas.openxmlformats.org/officeDocument/2006/relationships/image" Target="../media/image26.png"/><Relationship Id="rId1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5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24.png"/><Relationship Id="rId17" Type="http://schemas.openxmlformats.org/officeDocument/2006/relationships/image" Target="../media/image38.png"/><Relationship Id="rId2" Type="http://schemas.openxmlformats.org/officeDocument/2006/relationships/image" Target="../media/image28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23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4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3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4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3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ivethirtyeight.com/features/the-bugs-of-the-world-could-squish-us-all/" TargetMode="Externa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4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3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40.jpeg"/><Relationship Id="rId7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40.jpeg"/><Relationship Id="rId7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g"/><Relationship Id="rId4" Type="http://schemas.openxmlformats.org/officeDocument/2006/relationships/image" Target="../media/image8.jpeg"/><Relationship Id="rId9" Type="http://schemas.openxmlformats.org/officeDocument/2006/relationships/image" Target="../media/image13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gsc.bcm.edu/arthropods/i5k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hyperlink" Target="https://cgi.soic.indiana.edu/~grthomas/i5k/i5k_phylo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cgi.soic.indiana.edu/~grthomas/i5k/i5k_phylo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5k.github.io/" TargetMode="External"/><Relationship Id="rId4" Type="http://schemas.openxmlformats.org/officeDocument/2006/relationships/hyperlink" Target="https://cgi.soic.indiana.edu/~grthomas/i5k/i5k_phylo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4" y="0"/>
            <a:ext cx="3967184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285441" y="0"/>
            <a:ext cx="6858000" cy="1539067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Evolution of the genes and genomes of 76 arthropod species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964230" y="4831976"/>
            <a:ext cx="5179770" cy="202602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Gregg Thomas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Indiana University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       </a:t>
            </a:r>
            <a:r>
              <a:rPr lang="en-US" sz="1400" dirty="0" smtClean="0">
                <a:solidFill>
                  <a:srgbClr val="0070C0"/>
                </a:solidFill>
                <a:cs typeface="Calibri"/>
              </a:rPr>
              <a:t>@</a:t>
            </a:r>
            <a:r>
              <a:rPr lang="en-US" sz="1400" dirty="0" err="1" smtClean="0">
                <a:solidFill>
                  <a:srgbClr val="0070C0"/>
                </a:solidFill>
                <a:cs typeface="Calibri"/>
              </a:rPr>
              <a:t>greggwcthomas</a:t>
            </a:r>
            <a:endParaRPr lang="en-US" sz="1400" dirty="0" smtClean="0">
              <a:solidFill>
                <a:srgbClr val="0070C0"/>
              </a:solidFill>
              <a:cs typeface="Calibri"/>
            </a:endParaRPr>
          </a:p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Arthropod Genomics Symposium, 06.09.17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715" y="4908072"/>
            <a:ext cx="1428750" cy="1076325"/>
          </a:xfrm>
          <a:prstGeom prst="rect">
            <a:avLst/>
          </a:prstGeom>
        </p:spPr>
      </p:pic>
      <p:pic>
        <p:nvPicPr>
          <p:cNvPr id="1030" name="Picture 6" descr="Image result for twitter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429" y="5759879"/>
            <a:ext cx="342901" cy="33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10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Questions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What are the relationships among species and orders?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What are the patterns of genome evolution?</a:t>
            </a:r>
          </a:p>
          <a:p>
            <a:pPr marL="400050" lvl="1" indent="0">
              <a:buNone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What did the genome of the last insect common ancestor (LICA) look like?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10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73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Orthology</a:t>
            </a:r>
            <a:r>
              <a:rPr lang="en-US" dirty="0" smtClean="0">
                <a:solidFill>
                  <a:srgbClr val="0070C0"/>
                </a:solidFill>
              </a:rPr>
              <a:t> prediction from </a:t>
            </a:r>
            <a:r>
              <a:rPr lang="en-US" dirty="0" err="1" smtClean="0">
                <a:solidFill>
                  <a:srgbClr val="0070C0"/>
                </a:solidFill>
              </a:rPr>
              <a:t>OrthoDB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2" descr="C:\RMW\Conferences\AGS-2015\talk_poster\ortho-profiles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2204" y="1417638"/>
            <a:ext cx="6488001" cy="398441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956" y="6253950"/>
            <a:ext cx="2246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Rob Waterhouse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95425" y="5715000"/>
            <a:ext cx="6486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38,195 </a:t>
            </a:r>
            <a:r>
              <a:rPr lang="en-US" sz="2400" dirty="0" err="1" smtClean="0">
                <a:solidFill>
                  <a:srgbClr val="0070C0"/>
                </a:solidFill>
              </a:rPr>
              <a:t>ortho</a:t>
            </a:r>
            <a:r>
              <a:rPr lang="en-US" sz="2400" dirty="0" smtClean="0">
                <a:solidFill>
                  <a:srgbClr val="0070C0"/>
                </a:solidFill>
              </a:rPr>
              <a:t>-groups across 76 arthropod species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11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66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Orthologs</a:t>
            </a:r>
            <a:r>
              <a:rPr lang="en-US" dirty="0" smtClean="0">
                <a:solidFill>
                  <a:srgbClr val="0070C0"/>
                </a:solidFill>
              </a:rPr>
              <a:t> for </a:t>
            </a:r>
            <a:r>
              <a:rPr lang="en-US" dirty="0" err="1" smtClean="0">
                <a:solidFill>
                  <a:srgbClr val="0070C0"/>
                </a:solidFill>
              </a:rPr>
              <a:t>phylogenetics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We rely on single-copy </a:t>
            </a:r>
            <a:r>
              <a:rPr lang="en-US" dirty="0" err="1" smtClean="0">
                <a:solidFill>
                  <a:srgbClr val="0070C0"/>
                </a:solidFill>
              </a:rPr>
              <a:t>orthologs</a:t>
            </a:r>
            <a:r>
              <a:rPr lang="en-US" dirty="0" smtClean="0">
                <a:solidFill>
                  <a:srgbClr val="0070C0"/>
                </a:solidFill>
              </a:rPr>
              <a:t> for species tree reconstruction to minimize gene tree discordance due to duplications and losses</a:t>
            </a:r>
          </a:p>
          <a:p>
            <a:pPr marL="0" indent="0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How many are in our data?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12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87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Orthologs</a:t>
            </a:r>
            <a:r>
              <a:rPr lang="en-US" dirty="0" smtClean="0">
                <a:solidFill>
                  <a:srgbClr val="0070C0"/>
                </a:solidFill>
              </a:rPr>
              <a:t> for </a:t>
            </a:r>
            <a:r>
              <a:rPr lang="en-US" dirty="0" err="1" smtClean="0">
                <a:solidFill>
                  <a:srgbClr val="0070C0"/>
                </a:solidFill>
              </a:rPr>
              <a:t>phylogenetics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290278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We rely on single-copy </a:t>
            </a:r>
            <a:r>
              <a:rPr lang="en-US" dirty="0" err="1" smtClean="0">
                <a:solidFill>
                  <a:srgbClr val="0070C0"/>
                </a:solidFill>
              </a:rPr>
              <a:t>orthologs</a:t>
            </a:r>
            <a:r>
              <a:rPr lang="en-US" dirty="0" smtClean="0">
                <a:solidFill>
                  <a:srgbClr val="0070C0"/>
                </a:solidFill>
              </a:rPr>
              <a:t> for species tree reconstruction to minimize gene tree discordance due to duplications and losses</a:t>
            </a:r>
          </a:p>
          <a:p>
            <a:pPr marL="0" indent="0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How many are in our data?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30129" y="4149345"/>
            <a:ext cx="148374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/>
              <a:t>0</a:t>
            </a:r>
            <a:endParaRPr lang="en-US" sz="16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13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24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0" y="123825"/>
            <a:ext cx="6517460" cy="6696022"/>
          </a:xfrm>
        </p:spPr>
      </p:pic>
      <p:sp>
        <p:nvSpPr>
          <p:cNvPr id="6" name="TextBox 5"/>
          <p:cNvSpPr txBox="1"/>
          <p:nvPr/>
        </p:nvSpPr>
        <p:spPr>
          <a:xfrm>
            <a:off x="4886325" y="1543050"/>
            <a:ext cx="425767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EOG8DFS3J</a:t>
            </a:r>
          </a:p>
          <a:p>
            <a:endParaRPr lang="en-US" sz="3200" dirty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Single-copy in all but one species 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(2 copies in </a:t>
            </a:r>
            <a:r>
              <a:rPr lang="en-US" sz="2400" dirty="0" err="1" smtClean="0">
                <a:solidFill>
                  <a:srgbClr val="0070C0"/>
                </a:solidFill>
              </a:rPr>
              <a:t>Plutella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xylostella</a:t>
            </a:r>
            <a:r>
              <a:rPr lang="en-US" sz="2400" dirty="0" smtClean="0">
                <a:solidFill>
                  <a:srgbClr val="0070C0"/>
                </a:solidFill>
              </a:rPr>
              <a:t>)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14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00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1520531" y="1777931"/>
            <a:ext cx="1184570" cy="898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474451" y="1248135"/>
            <a:ext cx="1040150" cy="898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539581" y="1944058"/>
            <a:ext cx="1537137" cy="898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401286" y="2033940"/>
            <a:ext cx="1537137" cy="39224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810037" y="6144330"/>
            <a:ext cx="2403101" cy="6337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219612" y="4986690"/>
            <a:ext cx="1714213" cy="6337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038910" y="5620455"/>
            <a:ext cx="1610301" cy="5238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86325" y="1543050"/>
            <a:ext cx="425767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EOG8DFS3J</a:t>
            </a:r>
          </a:p>
          <a:p>
            <a:endParaRPr lang="en-US" sz="3200" dirty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Single-copy in all but one species 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(2 copies in </a:t>
            </a:r>
            <a:r>
              <a:rPr lang="en-US" sz="2400" dirty="0" err="1" smtClean="0">
                <a:solidFill>
                  <a:srgbClr val="0070C0"/>
                </a:solidFill>
              </a:rPr>
              <a:t>Plutella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xylostella</a:t>
            </a:r>
            <a:r>
              <a:rPr lang="en-US" sz="2400" dirty="0" smtClean="0">
                <a:solidFill>
                  <a:srgbClr val="0070C0"/>
                </a:solidFill>
              </a:rPr>
              <a:t>)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Problem: </a:t>
            </a:r>
            <a:r>
              <a:rPr lang="en-US" sz="2400" dirty="0" err="1" smtClean="0">
                <a:solidFill>
                  <a:srgbClr val="0070C0"/>
                </a:solidFill>
              </a:rPr>
              <a:t>Hemiptera</a:t>
            </a:r>
            <a:r>
              <a:rPr lang="en-US" sz="2400" dirty="0" smtClean="0">
                <a:solidFill>
                  <a:srgbClr val="0070C0"/>
                </a:solidFill>
              </a:rPr>
              <a:t> not monophyletic</a:t>
            </a: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Problem: Lepidoptera and </a:t>
            </a:r>
            <a:r>
              <a:rPr lang="en-US" sz="2400" dirty="0" err="1" smtClean="0">
                <a:solidFill>
                  <a:srgbClr val="0070C0"/>
                </a:solidFill>
              </a:rPr>
              <a:t>Trichoptera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within </a:t>
            </a:r>
            <a:r>
              <a:rPr lang="en-US" sz="2400" dirty="0" err="1">
                <a:solidFill>
                  <a:srgbClr val="0070C0"/>
                </a:solidFill>
              </a:rPr>
              <a:t>Diptera</a:t>
            </a:r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0" y="123825"/>
            <a:ext cx="6517460" cy="6696022"/>
          </a:xfrm>
        </p:spPr>
      </p:pic>
      <p:sp>
        <p:nvSpPr>
          <p:cNvPr id="5" name="Rectangle 4"/>
          <p:cNvSpPr/>
          <p:nvPr/>
        </p:nvSpPr>
        <p:spPr>
          <a:xfrm>
            <a:off x="1061971" y="1238610"/>
            <a:ext cx="2558665" cy="1187575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59091" y="4955242"/>
            <a:ext cx="2558665" cy="1847432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endCxn id="6" idx="1"/>
          </p:cNvCxnSpPr>
          <p:nvPr/>
        </p:nvCxnSpPr>
        <p:spPr>
          <a:xfrm>
            <a:off x="3629601" y="1731089"/>
            <a:ext cx="1256724" cy="2151063"/>
          </a:xfrm>
          <a:prstGeom prst="line">
            <a:avLst/>
          </a:prstGeom>
          <a:ln w="381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213138" y="5107709"/>
            <a:ext cx="673187" cy="798145"/>
          </a:xfrm>
          <a:prstGeom prst="line">
            <a:avLst/>
          </a:prstGeom>
          <a:ln w="381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15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24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257314"/>
            <a:ext cx="8229600" cy="122212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As the number of species increases, the number of sequenced single-copy genes decreases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16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04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257314"/>
            <a:ext cx="8229600" cy="122212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As the number of species increases, the number of sequenced single-copy genes decreases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2860449"/>
            <a:ext cx="8229600" cy="1222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>
                <a:solidFill>
                  <a:srgbClr val="0070C0"/>
                </a:solidFill>
              </a:rPr>
              <a:t>How can we turn our </a:t>
            </a:r>
            <a:r>
              <a:rPr lang="en-US" b="1" dirty="0" smtClean="0">
                <a:solidFill>
                  <a:srgbClr val="0070C0"/>
                </a:solidFill>
              </a:rPr>
              <a:t>species rich</a:t>
            </a:r>
            <a:r>
              <a:rPr lang="en-US" dirty="0" smtClean="0">
                <a:solidFill>
                  <a:srgbClr val="0070C0"/>
                </a:solidFill>
              </a:rPr>
              <a:t> data into </a:t>
            </a:r>
            <a:r>
              <a:rPr lang="en-US" b="1" dirty="0" smtClean="0">
                <a:solidFill>
                  <a:srgbClr val="0070C0"/>
                </a:solidFill>
              </a:rPr>
              <a:t>sequence rich</a:t>
            </a:r>
            <a:r>
              <a:rPr lang="en-US" dirty="0" smtClean="0">
                <a:solidFill>
                  <a:srgbClr val="0070C0"/>
                </a:solidFill>
              </a:rPr>
              <a:t> data?</a:t>
            </a:r>
          </a:p>
          <a:p>
            <a:pPr marL="0" indent="0" algn="ctr">
              <a:buFont typeface="Arial"/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17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28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257314"/>
            <a:ext cx="8229600" cy="122212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As the number of species increases, the number of sequenced single-copy genes decreases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2860449"/>
            <a:ext cx="8229600" cy="1222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>
                <a:solidFill>
                  <a:srgbClr val="0070C0"/>
                </a:solidFill>
              </a:rPr>
              <a:t>How can we turn our </a:t>
            </a:r>
            <a:r>
              <a:rPr lang="en-US" b="1" dirty="0" smtClean="0">
                <a:solidFill>
                  <a:srgbClr val="0070C0"/>
                </a:solidFill>
              </a:rPr>
              <a:t>species rich</a:t>
            </a:r>
            <a:r>
              <a:rPr lang="en-US" dirty="0" smtClean="0">
                <a:solidFill>
                  <a:srgbClr val="0070C0"/>
                </a:solidFill>
              </a:rPr>
              <a:t> data into </a:t>
            </a:r>
            <a:r>
              <a:rPr lang="en-US" b="1" dirty="0" smtClean="0">
                <a:solidFill>
                  <a:srgbClr val="0070C0"/>
                </a:solidFill>
              </a:rPr>
              <a:t>sequence rich</a:t>
            </a:r>
            <a:r>
              <a:rPr lang="en-US" dirty="0" smtClean="0">
                <a:solidFill>
                  <a:srgbClr val="0070C0"/>
                </a:solidFill>
              </a:rPr>
              <a:t> data?</a:t>
            </a:r>
          </a:p>
          <a:p>
            <a:pPr marL="0" indent="0" algn="ctr">
              <a:buFont typeface="Arial"/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4463584"/>
            <a:ext cx="8229600" cy="12221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>
                <a:solidFill>
                  <a:srgbClr val="0070C0"/>
                </a:solidFill>
              </a:rPr>
              <a:t>Construct a backbone phylogeny by using single-copy </a:t>
            </a:r>
            <a:r>
              <a:rPr lang="en-US" dirty="0" err="1" smtClean="0">
                <a:solidFill>
                  <a:srgbClr val="0070C0"/>
                </a:solidFill>
              </a:rPr>
              <a:t>orthologs</a:t>
            </a:r>
            <a:r>
              <a:rPr lang="en-US" dirty="0" smtClean="0">
                <a:solidFill>
                  <a:srgbClr val="0070C0"/>
                </a:solidFill>
              </a:rPr>
              <a:t> among </a:t>
            </a:r>
            <a:r>
              <a:rPr lang="en-US" b="1" dirty="0" smtClean="0">
                <a:solidFill>
                  <a:srgbClr val="0070C0"/>
                </a:solidFill>
              </a:rPr>
              <a:t>orders</a:t>
            </a:r>
            <a:r>
              <a:rPr lang="en-US" dirty="0" smtClean="0">
                <a:solidFill>
                  <a:srgbClr val="0070C0"/>
                </a:solidFill>
              </a:rPr>
              <a:t> rather than </a:t>
            </a:r>
            <a:r>
              <a:rPr lang="en-US" b="1" dirty="0" smtClean="0">
                <a:solidFill>
                  <a:srgbClr val="0070C0"/>
                </a:solidFill>
              </a:rPr>
              <a:t>species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 algn="ctr">
              <a:buFont typeface="Arial"/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18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2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Backbone Phylogeny Construction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589277"/>
              </p:ext>
            </p:extLst>
          </p:nvPr>
        </p:nvGraphicFramePr>
        <p:xfrm>
          <a:off x="1718454" y="1972538"/>
          <a:ext cx="5707092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0144"/>
                <a:gridCol w="1330067"/>
                <a:gridCol w="2626881"/>
              </a:tblGrid>
              <a:tr h="146718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Phylum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#</a:t>
                      </a:r>
                      <a:r>
                        <a:rPr lang="en-US" sz="1800" b="1" baseline="0" dirty="0" smtClean="0"/>
                        <a:t> Orders</a:t>
                      </a:r>
                      <a:endParaRPr lang="en-US" sz="18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# single-copy </a:t>
                      </a:r>
                      <a:r>
                        <a:rPr lang="en-US" sz="1800" b="1" dirty="0" err="1" smtClean="0"/>
                        <a:t>orthologs</a:t>
                      </a:r>
                      <a:endParaRPr lang="en-US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46718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Arthropoda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21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150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19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19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Arthropods are the largest group of multicellular organisms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56" y="1549007"/>
            <a:ext cx="4900893" cy="490089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2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85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Backbone Phylogeny Construction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6496" y="3453623"/>
            <a:ext cx="8262189" cy="2683740"/>
            <a:chOff x="276223" y="1840491"/>
            <a:chExt cx="8262189" cy="2683740"/>
          </a:xfrm>
        </p:grpSpPr>
        <p:sp>
          <p:nvSpPr>
            <p:cNvPr id="5" name="TextBox 4"/>
            <p:cNvSpPr txBox="1"/>
            <p:nvPr/>
          </p:nvSpPr>
          <p:spPr>
            <a:xfrm>
              <a:off x="276223" y="2030264"/>
              <a:ext cx="18764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 alignment methods</a:t>
              </a:r>
              <a:endParaRPr lang="en-US" sz="2400" dirty="0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2324100" y="2302887"/>
              <a:ext cx="1009650" cy="28575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33750" y="1840491"/>
              <a:ext cx="19628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Maximum Likelihood gene trees</a:t>
              </a:r>
              <a:endParaRPr lang="en-US" sz="2400" dirty="0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5095875" y="2302887"/>
              <a:ext cx="1009650" cy="28575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10323" y="2030262"/>
              <a:ext cx="21280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3 species tree methods</a:t>
              </a:r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1015" y="3600901"/>
              <a:ext cx="1366839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dirty="0" smtClean="0"/>
                <a:t>MUSCLE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/>
                <a:t>PASTA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00794" y="3600901"/>
              <a:ext cx="1906438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dirty="0" smtClean="0"/>
                <a:t>Consensus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/>
                <a:t>Concatenation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/>
                <a:t>Coalescent</a:t>
              </a:r>
              <a:endParaRPr lang="en-US" dirty="0"/>
            </a:p>
          </p:txBody>
        </p:sp>
        <p:cxnSp>
          <p:nvCxnSpPr>
            <p:cNvPr id="13" name="Straight Connector 12"/>
            <p:cNvCxnSpPr>
              <a:stCxn id="10" idx="0"/>
              <a:endCxn id="5" idx="2"/>
            </p:cNvCxnSpPr>
            <p:nvPr/>
          </p:nvCxnSpPr>
          <p:spPr>
            <a:xfrm flipV="1">
              <a:off x="1214435" y="2861261"/>
              <a:ext cx="1" cy="73964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7348535" y="2861261"/>
              <a:ext cx="1" cy="73101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381127"/>
              </p:ext>
            </p:extLst>
          </p:nvPr>
        </p:nvGraphicFramePr>
        <p:xfrm>
          <a:off x="1718454" y="1972538"/>
          <a:ext cx="5707092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0144"/>
                <a:gridCol w="1330067"/>
                <a:gridCol w="2626881"/>
              </a:tblGrid>
              <a:tr h="146718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Phylum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#</a:t>
                      </a:r>
                      <a:r>
                        <a:rPr lang="en-US" sz="1800" b="1" baseline="0" dirty="0" smtClean="0"/>
                        <a:t> Orders</a:t>
                      </a:r>
                      <a:endParaRPr lang="en-US" sz="18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# single-copy </a:t>
                      </a:r>
                      <a:r>
                        <a:rPr lang="en-US" sz="1800" b="1" dirty="0" err="1" smtClean="0"/>
                        <a:t>orthologs</a:t>
                      </a:r>
                      <a:endParaRPr lang="en-US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46718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Arthropoda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21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150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20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82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7" y="165577"/>
            <a:ext cx="5910015" cy="6553200"/>
          </a:xfrm>
        </p:spPr>
      </p:pic>
      <p:sp>
        <p:nvSpPr>
          <p:cNvPr id="2" name="TextBox 1"/>
          <p:cNvSpPr txBox="1"/>
          <p:nvPr/>
        </p:nvSpPr>
        <p:spPr>
          <a:xfrm>
            <a:off x="5287875" y="1457325"/>
            <a:ext cx="134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yriad Pro" pitchFamily="34" charset="0"/>
              </a:rPr>
              <a:t>(4 species)</a:t>
            </a:r>
            <a:endParaRPr lang="en-US" sz="1400" dirty="0"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2175" y="3848100"/>
            <a:ext cx="134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yriad Pro" pitchFamily="34" charset="0"/>
              </a:rPr>
              <a:t>(2 species)</a:t>
            </a:r>
            <a:endParaRPr lang="en-US" sz="1400" dirty="0"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59325" y="4772025"/>
            <a:ext cx="134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yriad Pro" pitchFamily="34" charset="0"/>
              </a:rPr>
              <a:t>(7 species)</a:t>
            </a:r>
            <a:endParaRPr lang="en-US" sz="1400" dirty="0">
              <a:latin typeface="Myriad Pro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78400" y="5089327"/>
            <a:ext cx="134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yriad Pro" pitchFamily="34" charset="0"/>
              </a:rPr>
              <a:t>(24 species)</a:t>
            </a:r>
            <a:endParaRPr lang="en-US" sz="1400" dirty="0">
              <a:latin typeface="Myriad Pro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6949" y="5397104"/>
            <a:ext cx="134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yriad Pro" pitchFamily="34" charset="0"/>
              </a:rPr>
              <a:t>(6 species)</a:t>
            </a:r>
            <a:endParaRPr lang="en-US" sz="1400" dirty="0"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4100" y="5991225"/>
            <a:ext cx="134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yriad Pro" pitchFamily="34" charset="0"/>
              </a:rPr>
              <a:t>(5 species)</a:t>
            </a:r>
            <a:endParaRPr lang="en-US" sz="1400" dirty="0">
              <a:latin typeface="Myriad Pro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1200" y="6299002"/>
            <a:ext cx="134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yriad Pro" pitchFamily="34" charset="0"/>
              </a:rPr>
              <a:t>(14 species)</a:t>
            </a:r>
            <a:endParaRPr lang="en-US" sz="1400" dirty="0">
              <a:latin typeface="Myriad Pro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5613" y="228925"/>
            <a:ext cx="26150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The backbone phylogeny based on:</a:t>
            </a:r>
          </a:p>
          <a:p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-150 genes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-Pasta alignment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-ASTRAL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21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76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7" y="165577"/>
            <a:ext cx="5910015" cy="6553200"/>
          </a:xfrm>
        </p:spPr>
      </p:pic>
      <p:sp>
        <p:nvSpPr>
          <p:cNvPr id="2" name="TextBox 1"/>
          <p:cNvSpPr txBox="1"/>
          <p:nvPr/>
        </p:nvSpPr>
        <p:spPr>
          <a:xfrm>
            <a:off x="5287875" y="1457325"/>
            <a:ext cx="134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yriad Pro" pitchFamily="34" charset="0"/>
              </a:rPr>
              <a:t>(4 species)</a:t>
            </a:r>
            <a:endParaRPr lang="en-US" sz="1400" dirty="0"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2175" y="3848100"/>
            <a:ext cx="134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yriad Pro" pitchFamily="34" charset="0"/>
              </a:rPr>
              <a:t>(2 species)</a:t>
            </a:r>
            <a:endParaRPr lang="en-US" sz="1400" dirty="0"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59325" y="4772025"/>
            <a:ext cx="134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yriad Pro" pitchFamily="34" charset="0"/>
              </a:rPr>
              <a:t>(7 species)</a:t>
            </a:r>
            <a:endParaRPr lang="en-US" sz="1400" dirty="0">
              <a:latin typeface="Myriad Pro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78400" y="5089327"/>
            <a:ext cx="134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yriad Pro" pitchFamily="34" charset="0"/>
              </a:rPr>
              <a:t>(24 species)</a:t>
            </a:r>
            <a:endParaRPr lang="en-US" sz="1400" dirty="0">
              <a:latin typeface="Myriad Pro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6949" y="5397104"/>
            <a:ext cx="134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yriad Pro" pitchFamily="34" charset="0"/>
              </a:rPr>
              <a:t>(6 species)</a:t>
            </a:r>
            <a:endParaRPr lang="en-US" sz="1400" dirty="0"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4100" y="5991225"/>
            <a:ext cx="134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yriad Pro" pitchFamily="34" charset="0"/>
              </a:rPr>
              <a:t>(5 species)</a:t>
            </a:r>
            <a:endParaRPr lang="en-US" sz="1400" dirty="0">
              <a:latin typeface="Myriad Pro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1200" y="6299002"/>
            <a:ext cx="134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yriad Pro" pitchFamily="34" charset="0"/>
              </a:rPr>
              <a:t>(14 species)</a:t>
            </a:r>
            <a:endParaRPr lang="en-US" sz="1400" dirty="0">
              <a:latin typeface="Myriad Pro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0664" y="1949568"/>
            <a:ext cx="4677736" cy="1112807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5678400" y="2505971"/>
            <a:ext cx="1057665" cy="1973072"/>
          </a:xfrm>
          <a:prstGeom prst="line">
            <a:avLst/>
          </a:prstGeom>
          <a:ln w="381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36065" y="4155877"/>
            <a:ext cx="147559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Monophyletic </a:t>
            </a:r>
            <a:r>
              <a:rPr lang="en-US" dirty="0" err="1" smtClean="0">
                <a:solidFill>
                  <a:srgbClr val="0070C0"/>
                </a:solidFill>
              </a:rPr>
              <a:t>Crustacea</a:t>
            </a:r>
            <a:r>
              <a:rPr lang="en-US" dirty="0" smtClean="0">
                <a:solidFill>
                  <a:srgbClr val="0070C0"/>
                </a:solidFill>
              </a:rPr>
              <a:t>??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35613" y="228925"/>
            <a:ext cx="26150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The backbone phylogeny based on:</a:t>
            </a:r>
          </a:p>
          <a:p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-150 genes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-Pasta alignment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-ASTRAL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22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45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Monophyletic </a:t>
            </a:r>
            <a:r>
              <a:rPr lang="en-US" dirty="0" err="1" smtClean="0">
                <a:solidFill>
                  <a:srgbClr val="0070C0"/>
                </a:solidFill>
              </a:rPr>
              <a:t>Crustacea</a:t>
            </a:r>
            <a:r>
              <a:rPr lang="en-US" dirty="0" smtClean="0">
                <a:solidFill>
                  <a:srgbClr val="0070C0"/>
                </a:solidFill>
              </a:rPr>
              <a:t>?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6" y="1601613"/>
            <a:ext cx="3465576" cy="3543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138" y="5530361"/>
            <a:ext cx="3263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Our inferred topology…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23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12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Monophyletic </a:t>
            </a:r>
            <a:r>
              <a:rPr lang="en-US" dirty="0" err="1" smtClean="0">
                <a:solidFill>
                  <a:srgbClr val="0070C0"/>
                </a:solidFill>
              </a:rPr>
              <a:t>Crustacea</a:t>
            </a:r>
            <a:r>
              <a:rPr lang="en-US" dirty="0" smtClean="0">
                <a:solidFill>
                  <a:srgbClr val="0070C0"/>
                </a:solidFill>
              </a:rPr>
              <a:t>?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6" y="1601613"/>
            <a:ext cx="3465576" cy="35435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255" y="1601613"/>
            <a:ext cx="3465961" cy="354392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56138" y="5530361"/>
            <a:ext cx="3263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Our inferred topology…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41277" y="5530361"/>
            <a:ext cx="406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…differs from other inferred topologies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24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9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604" y="145272"/>
            <a:ext cx="9134728" cy="1869939"/>
            <a:chOff x="-2604" y="228397"/>
            <a:chExt cx="9134728" cy="186993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04" y="228397"/>
              <a:ext cx="1828800" cy="186993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3878" y="228397"/>
              <a:ext cx="1828800" cy="186993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0360" y="228397"/>
              <a:ext cx="1828800" cy="186993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6842" y="228397"/>
              <a:ext cx="1828800" cy="186993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3324" y="228397"/>
              <a:ext cx="1828800" cy="186993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-3028" y="2497088"/>
            <a:ext cx="9151989" cy="1869939"/>
            <a:chOff x="-3028" y="2454640"/>
            <a:chExt cx="9151989" cy="186993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28" y="2454640"/>
              <a:ext cx="1828800" cy="186993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7769" y="2454640"/>
              <a:ext cx="1828800" cy="186993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8566" y="2454640"/>
              <a:ext cx="1828800" cy="186993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9363" y="2454640"/>
              <a:ext cx="1828800" cy="186993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0161" y="2454640"/>
              <a:ext cx="1828800" cy="1869939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5" y="4848903"/>
            <a:ext cx="9140114" cy="1869939"/>
            <a:chOff x="3885" y="4932028"/>
            <a:chExt cx="9140114" cy="186993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5" y="4932028"/>
              <a:ext cx="1828800" cy="186993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713" y="4932028"/>
              <a:ext cx="1828800" cy="186993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9542" y="4932028"/>
              <a:ext cx="1828800" cy="186993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7371" y="4932028"/>
              <a:ext cx="1828800" cy="186993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199" y="4932028"/>
              <a:ext cx="1828800" cy="1858536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1823877" y="-8790"/>
            <a:ext cx="7325083" cy="223324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-3027" y="2224456"/>
            <a:ext cx="9154932" cy="236512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4589584"/>
            <a:ext cx="9154932" cy="22684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9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028" y="2497088"/>
            <a:ext cx="9151989" cy="1869939"/>
            <a:chOff x="-3028" y="2454640"/>
            <a:chExt cx="9151989" cy="186993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28" y="2454640"/>
              <a:ext cx="1828800" cy="186993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7769" y="2454640"/>
              <a:ext cx="1828800" cy="186993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8566" y="2454640"/>
              <a:ext cx="1828800" cy="186993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9363" y="2454640"/>
              <a:ext cx="1828800" cy="186993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0161" y="2454640"/>
              <a:ext cx="1828800" cy="1869939"/>
            </a:xfrm>
            <a:prstGeom prst="rect">
              <a:avLst/>
            </a:prstGeom>
          </p:spPr>
        </p:pic>
      </p:grpSp>
      <p:sp>
        <p:nvSpPr>
          <p:cNvPr id="37" name="Rectangle 36"/>
          <p:cNvSpPr/>
          <p:nvPr/>
        </p:nvSpPr>
        <p:spPr>
          <a:xfrm>
            <a:off x="3660513" y="2224456"/>
            <a:ext cx="5491391" cy="236512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-2604" y="145272"/>
            <a:ext cx="9134728" cy="1869939"/>
            <a:chOff x="-2604" y="228397"/>
            <a:chExt cx="9134728" cy="186993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04" y="228397"/>
              <a:ext cx="1828800" cy="186993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3878" y="228397"/>
              <a:ext cx="1828800" cy="186993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0360" y="228397"/>
              <a:ext cx="1828800" cy="186993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6842" y="228397"/>
              <a:ext cx="1828800" cy="186993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3324" y="228397"/>
              <a:ext cx="1828800" cy="1869939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5" y="4848903"/>
            <a:ext cx="9140114" cy="1869939"/>
            <a:chOff x="3885" y="4932028"/>
            <a:chExt cx="9140114" cy="186993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5" y="4932028"/>
              <a:ext cx="1828800" cy="186993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713" y="4932028"/>
              <a:ext cx="1828800" cy="186993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9542" y="4932028"/>
              <a:ext cx="1828800" cy="186993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7371" y="4932028"/>
              <a:ext cx="1828800" cy="186993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199" y="4932028"/>
              <a:ext cx="1828800" cy="1858536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1823878" y="-8790"/>
            <a:ext cx="1836636" cy="223324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473516" y="-10006"/>
            <a:ext cx="3681416" cy="223324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572001" y="2366859"/>
            <a:ext cx="3903784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We observe 4 of the 15 possible </a:t>
            </a:r>
            <a:r>
              <a:rPr lang="en-US" sz="2800" dirty="0" err="1" smtClean="0">
                <a:solidFill>
                  <a:srgbClr val="0070C0"/>
                </a:solidFill>
              </a:rPr>
              <a:t>pancrustacea</a:t>
            </a:r>
            <a:r>
              <a:rPr lang="en-US" sz="2800" dirty="0" smtClean="0">
                <a:solidFill>
                  <a:srgbClr val="0070C0"/>
                </a:solidFill>
              </a:rPr>
              <a:t> topologies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33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4" y="97082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4" y="2366859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936" y="2366859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0" y="4589584"/>
            <a:ext cx="9154932" cy="22684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778" y="2366859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398" y="97082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194" y="102671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55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028" y="2497088"/>
            <a:ext cx="9151989" cy="1869939"/>
            <a:chOff x="-3028" y="2454640"/>
            <a:chExt cx="9151989" cy="186993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28" y="2454640"/>
              <a:ext cx="1828800" cy="186993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7769" y="2454640"/>
              <a:ext cx="1828800" cy="186993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8566" y="2454640"/>
              <a:ext cx="1828800" cy="186993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9363" y="2454640"/>
              <a:ext cx="1828800" cy="186993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0161" y="2454640"/>
              <a:ext cx="1828800" cy="1869939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5" y="4848903"/>
            <a:ext cx="9140114" cy="1869939"/>
            <a:chOff x="3885" y="4932028"/>
            <a:chExt cx="9140114" cy="186993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5" y="4932028"/>
              <a:ext cx="1828800" cy="186993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713" y="4932028"/>
              <a:ext cx="1828800" cy="186993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9542" y="4932028"/>
              <a:ext cx="1828800" cy="186993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7371" y="4932028"/>
              <a:ext cx="1828800" cy="186993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199" y="4932028"/>
              <a:ext cx="1828800" cy="1858536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/>
        </p:nvSpPr>
        <p:spPr>
          <a:xfrm>
            <a:off x="3660513" y="2224456"/>
            <a:ext cx="5491391" cy="236512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0" y="4589584"/>
            <a:ext cx="9154932" cy="22684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-2604" y="145272"/>
            <a:ext cx="9134728" cy="1869939"/>
            <a:chOff x="-2604" y="228397"/>
            <a:chExt cx="9134728" cy="186993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04" y="228397"/>
              <a:ext cx="1828800" cy="186993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3878" y="228397"/>
              <a:ext cx="1828800" cy="186993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0360" y="228397"/>
              <a:ext cx="1828800" cy="186993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6842" y="228397"/>
              <a:ext cx="1828800" cy="186993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3324" y="228397"/>
              <a:ext cx="1828800" cy="1869939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1823878" y="-8790"/>
            <a:ext cx="1836636" cy="223324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473516" y="-10006"/>
            <a:ext cx="3681416" cy="223324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572001" y="2366859"/>
            <a:ext cx="3903784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We observe 4 of the 15 possible </a:t>
            </a:r>
            <a:r>
              <a:rPr lang="en-US" sz="2800" dirty="0" err="1" smtClean="0">
                <a:solidFill>
                  <a:srgbClr val="0070C0"/>
                </a:solidFill>
              </a:rPr>
              <a:t>pancrustacea</a:t>
            </a:r>
            <a:r>
              <a:rPr lang="en-US" sz="2800" dirty="0" smtClean="0">
                <a:solidFill>
                  <a:srgbClr val="0070C0"/>
                </a:solidFill>
              </a:rPr>
              <a:t> topologies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33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4" y="97082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4" y="2366859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936" y="2366859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613031" y="4284766"/>
            <a:ext cx="3903784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What happens if we decrease the number of species?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40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778" y="2366859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398" y="97082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194" y="102671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16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604" y="145272"/>
            <a:ext cx="9134728" cy="1869939"/>
            <a:chOff x="-2604" y="228397"/>
            <a:chExt cx="9134728" cy="186993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04" y="228397"/>
              <a:ext cx="1828800" cy="186993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3878" y="228397"/>
              <a:ext cx="1828800" cy="186993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0360" y="228397"/>
              <a:ext cx="1828800" cy="186993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6842" y="228397"/>
              <a:ext cx="1828800" cy="186993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3324" y="228397"/>
              <a:ext cx="1828800" cy="186993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-3028" y="2497088"/>
            <a:ext cx="9151989" cy="1869939"/>
            <a:chOff x="-3028" y="2454640"/>
            <a:chExt cx="9151989" cy="186993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28" y="2454640"/>
              <a:ext cx="1828800" cy="186993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7769" y="2454640"/>
              <a:ext cx="1828800" cy="186993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8566" y="2454640"/>
              <a:ext cx="1828800" cy="186993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9363" y="2454640"/>
              <a:ext cx="1828800" cy="186993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0161" y="2454640"/>
              <a:ext cx="1828800" cy="1869939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5" y="4848903"/>
            <a:ext cx="9140114" cy="1869939"/>
            <a:chOff x="3885" y="4932028"/>
            <a:chExt cx="9140114" cy="186993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5" y="4932028"/>
              <a:ext cx="1828800" cy="186993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713" y="4932028"/>
              <a:ext cx="1828800" cy="186993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9542" y="4932028"/>
              <a:ext cx="1828800" cy="186993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7371" y="4932028"/>
              <a:ext cx="1828800" cy="186993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199" y="4932028"/>
              <a:ext cx="1828800" cy="1858536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1823878" y="-8790"/>
            <a:ext cx="1836636" cy="223324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60513" y="2224456"/>
            <a:ext cx="5491391" cy="236512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4589584"/>
            <a:ext cx="5473517" cy="22684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473517" y="-10006"/>
            <a:ext cx="1829808" cy="223324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4" y="97082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4" y="2366859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936" y="2366859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098" y="97081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7311108" y="4589584"/>
            <a:ext cx="1829808" cy="226841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852" y="4668844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778" y="2366859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398" y="97082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194" y="102671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91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604" y="145272"/>
            <a:ext cx="9134728" cy="1869939"/>
            <a:chOff x="-2604" y="228397"/>
            <a:chExt cx="9134728" cy="186993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04" y="228397"/>
              <a:ext cx="1828800" cy="186993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3878" y="228397"/>
              <a:ext cx="1828800" cy="186993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0360" y="228397"/>
              <a:ext cx="1828800" cy="186993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6842" y="228397"/>
              <a:ext cx="1828800" cy="186993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3324" y="228397"/>
              <a:ext cx="1828800" cy="186993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-3028" y="2497088"/>
            <a:ext cx="9151989" cy="1869939"/>
            <a:chOff x="-3028" y="2454640"/>
            <a:chExt cx="9151989" cy="186993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28" y="2454640"/>
              <a:ext cx="1828800" cy="186993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7769" y="2454640"/>
              <a:ext cx="1828800" cy="186993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8566" y="2454640"/>
              <a:ext cx="1828800" cy="186993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9363" y="2454640"/>
              <a:ext cx="1828800" cy="186993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0161" y="2454640"/>
              <a:ext cx="1828800" cy="1869939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5" y="4848903"/>
            <a:ext cx="9140114" cy="1869939"/>
            <a:chOff x="3885" y="4932028"/>
            <a:chExt cx="9140114" cy="186993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5" y="4932028"/>
              <a:ext cx="1828800" cy="186993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713" y="4932028"/>
              <a:ext cx="1828800" cy="186993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9542" y="4932028"/>
              <a:ext cx="1828800" cy="186993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7371" y="4932028"/>
              <a:ext cx="1828800" cy="186993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199" y="4932028"/>
              <a:ext cx="1828800" cy="1858536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1823878" y="-8790"/>
            <a:ext cx="1836636" cy="223324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70039" y="2224456"/>
            <a:ext cx="5473962" cy="236512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4589584"/>
            <a:ext cx="5473517" cy="22684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473517" y="-10006"/>
            <a:ext cx="1829808" cy="223324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4" y="97082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4" y="2366859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936" y="2366859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098" y="97081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7311108" y="4589584"/>
            <a:ext cx="1829808" cy="226841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852" y="4668844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778" y="2366859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487008" y="2521059"/>
            <a:ext cx="3903784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And if we decrease the number of species again?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43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398" y="97082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194" y="102671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41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Arthropods are the largest group of multicellular organisms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620838"/>
            <a:ext cx="56197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341847"/>
            <a:ext cx="4622799" cy="351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500" y="6077635"/>
            <a:ext cx="431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https://fivethirtyeight.com/features/the-bugs-of-the-world-could-squish-us-all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3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96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604" y="145272"/>
            <a:ext cx="9134728" cy="1869939"/>
            <a:chOff x="-2604" y="228397"/>
            <a:chExt cx="9134728" cy="186993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04" y="228397"/>
              <a:ext cx="1828800" cy="186993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3878" y="228397"/>
              <a:ext cx="1828800" cy="186993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0360" y="228397"/>
              <a:ext cx="1828800" cy="186993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6842" y="228397"/>
              <a:ext cx="1828800" cy="186993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3324" y="228397"/>
              <a:ext cx="1828800" cy="186993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-3028" y="2497088"/>
            <a:ext cx="9151989" cy="1869939"/>
            <a:chOff x="-3028" y="2454640"/>
            <a:chExt cx="9151989" cy="186993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28" y="2454640"/>
              <a:ext cx="1828800" cy="186993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7769" y="2454640"/>
              <a:ext cx="1828800" cy="186993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8566" y="2454640"/>
              <a:ext cx="1828800" cy="186993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9363" y="2454640"/>
              <a:ext cx="1828800" cy="186993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0161" y="2454640"/>
              <a:ext cx="1828800" cy="1869939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5" y="4848903"/>
            <a:ext cx="9140114" cy="1869939"/>
            <a:chOff x="3885" y="4932028"/>
            <a:chExt cx="9140114" cy="186993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5" y="4932028"/>
              <a:ext cx="1828800" cy="186993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713" y="4932028"/>
              <a:ext cx="1828800" cy="186993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9542" y="4932028"/>
              <a:ext cx="1828800" cy="186993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7371" y="4932028"/>
              <a:ext cx="1828800" cy="186993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199" y="4932028"/>
              <a:ext cx="1828800" cy="1858536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/>
        </p:nvSpPr>
        <p:spPr>
          <a:xfrm>
            <a:off x="1823878" y="-8790"/>
            <a:ext cx="1836636" cy="223324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70038" y="2224456"/>
            <a:ext cx="3642811" cy="236512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4589584"/>
            <a:ext cx="5473517" cy="22684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4" y="97082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398" y="97082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4" y="2366859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936" y="2366859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098" y="97081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7311108" y="4589584"/>
            <a:ext cx="1829808" cy="226841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852" y="4668844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778" y="2366859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194" y="102671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851" y="97080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097" y="2366859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990" y="97082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786" y="103309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582" y="108898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http://www.clker.com/cliparts/2/k/n/l/C/Q/transparent-green-checkmark-md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80" y="103309"/>
            <a:ext cx="345567" cy="3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78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Monophyletic </a:t>
            </a:r>
            <a:r>
              <a:rPr lang="en-US" dirty="0" err="1" smtClean="0">
                <a:solidFill>
                  <a:srgbClr val="0070C0"/>
                </a:solidFill>
              </a:rPr>
              <a:t>crustacea</a:t>
            </a:r>
            <a:r>
              <a:rPr lang="en-US" dirty="0" smtClean="0">
                <a:solidFill>
                  <a:srgbClr val="0070C0"/>
                </a:solidFill>
              </a:rPr>
              <a:t>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Even with more genes, methods still disagree on the correct topology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Of the 15 possible topologies, we recovered 8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Half the methods support a monophyletic </a:t>
            </a:r>
            <a:r>
              <a:rPr lang="en-US" dirty="0" err="1" smtClean="0">
                <a:solidFill>
                  <a:srgbClr val="0070C0"/>
                </a:solidFill>
              </a:rPr>
              <a:t>crustacea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31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02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Monophyletic </a:t>
            </a:r>
            <a:r>
              <a:rPr lang="en-US" dirty="0" err="1" smtClean="0">
                <a:solidFill>
                  <a:srgbClr val="0070C0"/>
                </a:solidFill>
              </a:rPr>
              <a:t>crustacea</a:t>
            </a:r>
            <a:r>
              <a:rPr lang="en-US" dirty="0" smtClean="0">
                <a:solidFill>
                  <a:srgbClr val="0070C0"/>
                </a:solidFill>
              </a:rPr>
              <a:t>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Even with more genes, methods still disagree on the correct topology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Of the 15 possible topologies, we recovered 8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Half the methods support a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monophyletic </a:t>
            </a:r>
            <a:r>
              <a:rPr lang="en-US" dirty="0" err="1" smtClean="0">
                <a:solidFill>
                  <a:srgbClr val="0070C0"/>
                </a:solidFill>
              </a:rPr>
              <a:t>crustacea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919" y="4116213"/>
            <a:ext cx="2578998" cy="26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3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5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Multi-species order </a:t>
            </a:r>
            <a:r>
              <a:rPr lang="en-US" dirty="0">
                <a:solidFill>
                  <a:srgbClr val="0070C0"/>
                </a:solidFill>
              </a:rPr>
              <a:t>phylogeny construction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56496" y="3997061"/>
            <a:ext cx="8130304" cy="2683740"/>
            <a:chOff x="276223" y="1840491"/>
            <a:chExt cx="8130304" cy="2683740"/>
          </a:xfrm>
        </p:grpSpPr>
        <p:sp>
          <p:nvSpPr>
            <p:cNvPr id="5" name="TextBox 4"/>
            <p:cNvSpPr txBox="1"/>
            <p:nvPr/>
          </p:nvSpPr>
          <p:spPr>
            <a:xfrm>
              <a:off x="276223" y="2030264"/>
              <a:ext cx="18764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2 alignment methods</a:t>
              </a:r>
              <a:endParaRPr lang="en-US" sz="2400" dirty="0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2324100" y="2302887"/>
              <a:ext cx="1009650" cy="28575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33750" y="1840491"/>
              <a:ext cx="19628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Maximum Likelihood gene trees</a:t>
              </a:r>
              <a:endParaRPr lang="en-US" sz="2400" dirty="0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5095875" y="2302887"/>
              <a:ext cx="1009650" cy="28575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10323" y="2030262"/>
              <a:ext cx="19962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3 species tree methods</a:t>
              </a:r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1015" y="3600901"/>
              <a:ext cx="1366839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dirty="0" smtClean="0"/>
                <a:t>MUSCLE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/>
                <a:t>PASTA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00794" y="3600901"/>
              <a:ext cx="1906438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dirty="0" smtClean="0"/>
                <a:t>Consensus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/>
                <a:t>Concatenation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/>
                <a:t>Coalescent</a:t>
              </a:r>
              <a:endParaRPr lang="en-US" dirty="0"/>
            </a:p>
          </p:txBody>
        </p:sp>
        <p:cxnSp>
          <p:nvCxnSpPr>
            <p:cNvPr id="13" name="Straight Connector 12"/>
            <p:cNvCxnSpPr>
              <a:stCxn id="10" idx="0"/>
              <a:endCxn id="5" idx="2"/>
            </p:cNvCxnSpPr>
            <p:nvPr/>
          </p:nvCxnSpPr>
          <p:spPr>
            <a:xfrm flipV="1">
              <a:off x="1214435" y="2861261"/>
              <a:ext cx="1" cy="73964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7348535" y="2861261"/>
              <a:ext cx="1" cy="73101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766497"/>
              </p:ext>
            </p:extLst>
          </p:nvPr>
        </p:nvGraphicFramePr>
        <p:xfrm>
          <a:off x="1752332" y="1330939"/>
          <a:ext cx="5639336" cy="2346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9366"/>
                <a:gridCol w="1314275"/>
                <a:gridCol w="2595695"/>
              </a:tblGrid>
              <a:tr h="26125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Order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#</a:t>
                      </a:r>
                      <a:r>
                        <a:rPr lang="en-US" sz="1600" b="1" baseline="0" dirty="0" smtClean="0"/>
                        <a:t> Species</a:t>
                      </a:r>
                      <a:endParaRPr lang="en-US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# single-copy </a:t>
                      </a:r>
                      <a:r>
                        <a:rPr lang="en-US" sz="1600" b="1" dirty="0" err="1" smtClean="0"/>
                        <a:t>orthologs</a:t>
                      </a:r>
                      <a:endParaRPr lang="en-US" sz="1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125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Araneae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1627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125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Hemiptera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2053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12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Hymenoptera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2121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125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Coleoptera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3880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125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Lepidoptera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3660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125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Diptera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</a:t>
                      </a:r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1324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95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28575"/>
            <a:ext cx="840105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33051" y="428481"/>
            <a:ext cx="1770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Araneae</a:t>
            </a:r>
            <a:r>
              <a:rPr lang="en-US" sz="1400" dirty="0" smtClean="0"/>
              <a:t>: 1627 genes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112464" y="1800225"/>
            <a:ext cx="1866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Hemiptera</a:t>
            </a:r>
            <a:r>
              <a:rPr lang="en-US" sz="1400" dirty="0" smtClean="0"/>
              <a:t>: 2053 genes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121894" y="3180575"/>
            <a:ext cx="2093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Hymenoptera: 2121 genes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070867" y="4404345"/>
            <a:ext cx="1943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Coleoptera</a:t>
            </a:r>
            <a:r>
              <a:rPr lang="en-US" sz="1400" dirty="0" smtClean="0"/>
              <a:t>: 3880 genes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080344" y="4952178"/>
            <a:ext cx="2063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Lepidoptera: 3660 genes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777318" y="5342751"/>
            <a:ext cx="1633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Diptera</a:t>
            </a:r>
            <a:r>
              <a:rPr lang="en-US" sz="1400" dirty="0" smtClean="0"/>
              <a:t>: 1324 genes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137" y="5276565"/>
            <a:ext cx="657830" cy="4571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25" y="4870207"/>
            <a:ext cx="820063" cy="460798"/>
          </a:xfrm>
          <a:prstGeom prst="rect">
            <a:avLst/>
          </a:prstGeom>
        </p:spPr>
      </p:pic>
      <p:pic>
        <p:nvPicPr>
          <p:cNvPr id="16" name="Picture 4" descr="Image result for honey b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3641" y="3037918"/>
            <a:ext cx="748254" cy="65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4043" y="4306314"/>
            <a:ext cx="685780" cy="486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0840" y="375780"/>
            <a:ext cx="570183" cy="3824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6702" y="1726076"/>
            <a:ext cx="583153" cy="47733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397538" y="228925"/>
            <a:ext cx="2615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The Arthropod phylogeny</a:t>
            </a:r>
          </a:p>
        </p:txBody>
      </p:sp>
    </p:spTree>
    <p:extLst>
      <p:ext uri="{BB962C8B-B14F-4D97-AF65-F5344CB8AC3E}">
        <p14:creationId xmlns:p14="http://schemas.microsoft.com/office/powerpoint/2010/main" val="182373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28575"/>
            <a:ext cx="840105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137" y="5276565"/>
            <a:ext cx="657830" cy="4571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25" y="4870207"/>
            <a:ext cx="820063" cy="4607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4043" y="4306314"/>
            <a:ext cx="685780" cy="486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0840" y="375780"/>
            <a:ext cx="570183" cy="3824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6702" y="1726076"/>
            <a:ext cx="583153" cy="47733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13464" y="322992"/>
            <a:ext cx="5260177" cy="459524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57170" y="1617700"/>
            <a:ext cx="5921417" cy="677092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918816" y="4261943"/>
            <a:ext cx="6093812" cy="573825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019069" y="4883227"/>
            <a:ext cx="4993559" cy="459524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397538" y="228925"/>
            <a:ext cx="2615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All methods agree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33051" y="428481"/>
            <a:ext cx="1770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Araneae</a:t>
            </a:r>
            <a:r>
              <a:rPr lang="en-US" sz="1400" dirty="0" smtClean="0"/>
              <a:t>: 1627 genes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6112464" y="1800225"/>
            <a:ext cx="1866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Hemiptera</a:t>
            </a:r>
            <a:r>
              <a:rPr lang="en-US" sz="1400" dirty="0" smtClean="0"/>
              <a:t>: 2053 genes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7121894" y="3180575"/>
            <a:ext cx="2093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Hymenoptera: 2121 genes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7070867" y="4404345"/>
            <a:ext cx="1943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Coleoptera</a:t>
            </a:r>
            <a:r>
              <a:rPr lang="en-US" sz="1400" dirty="0" smtClean="0"/>
              <a:t>: 3880 genes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7080344" y="4952178"/>
            <a:ext cx="2063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Lepidoptera: 3660 genes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6777318" y="5342751"/>
            <a:ext cx="1633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Diptera</a:t>
            </a:r>
            <a:r>
              <a:rPr lang="en-US" sz="1400" dirty="0" smtClean="0"/>
              <a:t>: 1324 genes</a:t>
            </a:r>
            <a:endParaRPr lang="en-US" sz="1400" dirty="0"/>
          </a:p>
        </p:txBody>
      </p:sp>
      <p:pic>
        <p:nvPicPr>
          <p:cNvPr id="29" name="Picture 4" descr="Image result for honey be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3641" y="3037918"/>
            <a:ext cx="748254" cy="65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02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28575"/>
            <a:ext cx="840105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137" y="5276565"/>
            <a:ext cx="657830" cy="4571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25" y="4870207"/>
            <a:ext cx="820063" cy="4607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4043" y="4306314"/>
            <a:ext cx="685780" cy="486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0840" y="375780"/>
            <a:ext cx="570183" cy="3824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6702" y="1726076"/>
            <a:ext cx="583153" cy="47733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152900" y="2468314"/>
            <a:ext cx="3190875" cy="338546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91175" y="5665825"/>
            <a:ext cx="1214071" cy="242606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397538" y="228925"/>
            <a:ext cx="26150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Disagreement between methods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33051" y="428481"/>
            <a:ext cx="1770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Araneae</a:t>
            </a:r>
            <a:r>
              <a:rPr lang="en-US" sz="1400" dirty="0" smtClean="0"/>
              <a:t>: 1627 genes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6112464" y="1800225"/>
            <a:ext cx="1866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Hemiptera</a:t>
            </a:r>
            <a:r>
              <a:rPr lang="en-US" sz="1400" dirty="0" smtClean="0"/>
              <a:t>: 2053 genes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7121894" y="3180575"/>
            <a:ext cx="2093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Hymenoptera: 2121 genes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7070867" y="4404345"/>
            <a:ext cx="1943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Coleoptera</a:t>
            </a:r>
            <a:r>
              <a:rPr lang="en-US" sz="1400" dirty="0" smtClean="0"/>
              <a:t>: 3880 genes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7080344" y="4952178"/>
            <a:ext cx="2063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Lepidoptera: 3660 genes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6777318" y="5342751"/>
            <a:ext cx="1633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Diptera</a:t>
            </a:r>
            <a:r>
              <a:rPr lang="en-US" sz="1400" dirty="0" smtClean="0"/>
              <a:t>: 1324 genes</a:t>
            </a:r>
            <a:endParaRPr lang="en-US" sz="1400" dirty="0"/>
          </a:p>
        </p:txBody>
      </p:sp>
      <p:pic>
        <p:nvPicPr>
          <p:cNvPr id="27" name="Picture 4" descr="Image result for honey be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3641" y="3037918"/>
            <a:ext cx="748254" cy="65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01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Questions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What are the relationships among species and orders?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What are the patterns of genome evolution?</a:t>
            </a:r>
          </a:p>
          <a:p>
            <a:pPr marL="400050" lvl="1" indent="0">
              <a:buNone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What did the genome of the last insect common ancestor (LICA) look like?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37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09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261665"/>
            <a:ext cx="8366046" cy="68294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65630" y="114120"/>
            <a:ext cx="377837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What are the rates of evolution?</a:t>
            </a:r>
          </a:p>
          <a:p>
            <a:pPr algn="ctr"/>
            <a:endParaRPr lang="en-US" sz="2400" dirty="0" smtClean="0">
              <a:solidFill>
                <a:srgbClr val="0070C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Amino acid </a:t>
            </a:r>
            <a:r>
              <a:rPr lang="en-US" sz="2400" dirty="0">
                <a:solidFill>
                  <a:srgbClr val="0070C0"/>
                </a:solidFill>
              </a:rPr>
              <a:t>s</a:t>
            </a:r>
            <a:r>
              <a:rPr lang="en-US" sz="2400" dirty="0" smtClean="0">
                <a:solidFill>
                  <a:srgbClr val="0070C0"/>
                </a:solidFill>
              </a:rPr>
              <a:t>ubstitution rates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70C0"/>
                </a:solidFill>
              </a:rPr>
              <a:t>Gene gain/loss rates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85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Evolutionary rates require a time tree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Used </a:t>
            </a:r>
            <a:r>
              <a:rPr lang="en-US" dirty="0">
                <a:solidFill>
                  <a:srgbClr val="0070C0"/>
                </a:solidFill>
              </a:rPr>
              <a:t>a non-parametric method to smooth the </a:t>
            </a:r>
            <a:r>
              <a:rPr lang="en-US" dirty="0" smtClean="0">
                <a:solidFill>
                  <a:srgbClr val="0070C0"/>
                </a:solidFill>
              </a:rPr>
              <a:t>tree</a:t>
            </a:r>
          </a:p>
          <a:p>
            <a:pPr marL="0" indent="0" algn="ctr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Used several fossil calibrations from </a:t>
            </a:r>
            <a:r>
              <a:rPr lang="en-US" dirty="0" err="1" smtClean="0">
                <a:solidFill>
                  <a:srgbClr val="0070C0"/>
                </a:solidFill>
              </a:rPr>
              <a:t>Misof</a:t>
            </a:r>
            <a:r>
              <a:rPr lang="en-US" dirty="0" smtClean="0">
                <a:solidFill>
                  <a:srgbClr val="0070C0"/>
                </a:solidFill>
              </a:rPr>
              <a:t> et al.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007355" y="4476716"/>
            <a:ext cx="5540927" cy="1141824"/>
            <a:chOff x="1550155" y="5128295"/>
            <a:chExt cx="6043690" cy="124542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50155" y="5128295"/>
              <a:ext cx="6043690" cy="99787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2676" y="6145124"/>
              <a:ext cx="1230699" cy="2286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94769" y="6126165"/>
              <a:ext cx="4144191" cy="228600"/>
            </a:xfrm>
            <a:prstGeom prst="rect">
              <a:avLst/>
            </a:prstGeom>
          </p:spPr>
        </p:pic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39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9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Arthropods exhibit great phenotypic and behavioral diversity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98" y="4666286"/>
            <a:ext cx="2146648" cy="1491921"/>
          </a:xfrm>
          <a:prstGeom prst="rect">
            <a:avLst/>
          </a:prstGeom>
        </p:spPr>
      </p:pic>
      <p:pic>
        <p:nvPicPr>
          <p:cNvPr id="1036" name="Picture 12" descr="Image result for mosqui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77" y="4657339"/>
            <a:ext cx="2626518" cy="150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water strid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221" y="4659604"/>
            <a:ext cx="2885326" cy="149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98" y="1673492"/>
            <a:ext cx="2247384" cy="1497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682" y="1673492"/>
            <a:ext cx="2072371" cy="14971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052" y="1673491"/>
            <a:ext cx="2663321" cy="14971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05" y="3171017"/>
            <a:ext cx="2648159" cy="14919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592" y="3171017"/>
            <a:ext cx="2655112" cy="1491921"/>
          </a:xfrm>
          <a:prstGeom prst="rect">
            <a:avLst/>
          </a:prstGeom>
        </p:spPr>
      </p:pic>
      <p:pic>
        <p:nvPicPr>
          <p:cNvPr id="1028" name="Picture 4" descr="Image result for honey be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8297" y="3170600"/>
            <a:ext cx="1707749" cy="149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Image result for mosquito"/>
          <p:cNvSpPr>
            <a:spLocks noChangeAspect="1" noChangeArrowheads="1"/>
          </p:cNvSpPr>
          <p:nvPr/>
        </p:nvSpPr>
        <p:spPr bwMode="auto">
          <a:xfrm>
            <a:off x="155575" y="-1828800"/>
            <a:ext cx="666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osquito"/>
          <p:cNvSpPr>
            <a:spLocks noChangeAspect="1" noChangeArrowheads="1"/>
          </p:cNvSpPr>
          <p:nvPr/>
        </p:nvSpPr>
        <p:spPr bwMode="auto">
          <a:xfrm>
            <a:off x="307975" y="-1676400"/>
            <a:ext cx="666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 descr="Image result for mosquito"/>
          <p:cNvSpPr>
            <a:spLocks noChangeAspect="1" noChangeArrowheads="1"/>
          </p:cNvSpPr>
          <p:nvPr/>
        </p:nvSpPr>
        <p:spPr bwMode="auto">
          <a:xfrm>
            <a:off x="460375" y="-1524000"/>
            <a:ext cx="666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4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46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" y="0"/>
            <a:ext cx="7083592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381250" y="1457325"/>
            <a:ext cx="276225" cy="276225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19968" y="1733550"/>
            <a:ext cx="1056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LICA</a:t>
            </a:r>
          </a:p>
          <a:p>
            <a:pPr algn="ctr"/>
            <a:r>
              <a:rPr lang="en-US" dirty="0" smtClean="0">
                <a:solidFill>
                  <a:schemeClr val="accent6"/>
                </a:solidFill>
              </a:rPr>
              <a:t>350 </a:t>
            </a:r>
            <a:r>
              <a:rPr lang="en-US" dirty="0" err="1" smtClean="0">
                <a:solidFill>
                  <a:schemeClr val="accent6"/>
                </a:solidFill>
              </a:rPr>
              <a:t>mya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300287" y="1724025"/>
            <a:ext cx="114300" cy="11430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96150" y="142875"/>
            <a:ext cx="1743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Arthropod Time Tree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742828" y="3465731"/>
            <a:ext cx="276225" cy="276225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76350" y="3741956"/>
            <a:ext cx="1561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accent6"/>
                </a:solidFill>
              </a:rPr>
              <a:t>Holometabola</a:t>
            </a:r>
            <a:endParaRPr lang="en-US" dirty="0" smtClean="0">
              <a:solidFill>
                <a:schemeClr val="accent6"/>
              </a:solidFill>
            </a:endParaRPr>
          </a:p>
          <a:p>
            <a:pPr algn="ctr"/>
            <a:r>
              <a:rPr lang="en-US" dirty="0" smtClean="0">
                <a:solidFill>
                  <a:schemeClr val="accent6"/>
                </a:solidFill>
              </a:rPr>
              <a:t>311 </a:t>
            </a:r>
            <a:r>
              <a:rPr lang="en-US" dirty="0" err="1" smtClean="0">
                <a:solidFill>
                  <a:schemeClr val="accent6"/>
                </a:solidFill>
              </a:rPr>
              <a:t>mya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661865" y="3732431"/>
            <a:ext cx="114300" cy="11430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40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16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72" y="23993"/>
            <a:ext cx="7032355" cy="68100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2763" y="2242038"/>
            <a:ext cx="9144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" y="4455971"/>
            <a:ext cx="3011565" cy="18869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92828" y="142875"/>
            <a:ext cx="19511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Substitution rates per site per year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41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00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Gene duplications can lead to important functional evolution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77" y="1796215"/>
            <a:ext cx="5196254" cy="857718"/>
            <a:chOff x="140677" y="1805007"/>
            <a:chExt cx="6831106" cy="112757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77" y="1805007"/>
              <a:ext cx="6831106" cy="900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77" y="2723031"/>
              <a:ext cx="2743200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3253154" y="2831804"/>
            <a:ext cx="5890846" cy="995012"/>
            <a:chOff x="140677" y="3223805"/>
            <a:chExt cx="7297615" cy="123262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77" y="3223805"/>
              <a:ext cx="7297615" cy="1019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5" y="4260909"/>
              <a:ext cx="2424479" cy="19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140677" y="4150331"/>
            <a:ext cx="5758962" cy="872259"/>
            <a:chOff x="0" y="4757006"/>
            <a:chExt cx="7438292" cy="1126612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57006"/>
              <a:ext cx="7438292" cy="919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02643"/>
              <a:ext cx="3971925" cy="1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3253154" y="5296033"/>
            <a:ext cx="5802922" cy="1468509"/>
            <a:chOff x="3253154" y="5032273"/>
            <a:chExt cx="5802922" cy="1468509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927" y="5032273"/>
              <a:ext cx="5801149" cy="1233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3154" y="6291232"/>
              <a:ext cx="2895600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42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62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84" y="1945343"/>
            <a:ext cx="4928887" cy="46168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05545" y="1855553"/>
            <a:ext cx="2512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Tips: observed variables</a:t>
            </a:r>
          </a:p>
          <a:p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baseline="-25000" dirty="0" smtClean="0">
                <a:solidFill>
                  <a:srgbClr val="0070C0"/>
                </a:solidFill>
              </a:rPr>
              <a:t>i</a:t>
            </a:r>
            <a:r>
              <a:rPr lang="en-US" dirty="0" smtClean="0">
                <a:solidFill>
                  <a:srgbClr val="0070C0"/>
                </a:solidFill>
              </a:rPr>
              <a:t>: hidden variables</a:t>
            </a:r>
          </a:p>
        </p:txBody>
      </p:sp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198" y="1912882"/>
            <a:ext cx="284943" cy="25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198" y="2648296"/>
            <a:ext cx="284943" cy="25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198" y="3382467"/>
            <a:ext cx="284943" cy="25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198" y="4082608"/>
            <a:ext cx="284943" cy="25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198" y="4853277"/>
            <a:ext cx="284943" cy="25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198" y="5572471"/>
            <a:ext cx="284943" cy="25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198" y="6304362"/>
            <a:ext cx="284943" cy="25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836361" y="2068144"/>
            <a:ext cx="270124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43694" y="2778597"/>
            <a:ext cx="265699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6" idx="3"/>
          </p:cNvCxnSpPr>
          <p:nvPr/>
        </p:nvCxnSpPr>
        <p:spPr>
          <a:xfrm>
            <a:off x="4339590" y="4253754"/>
            <a:ext cx="774381" cy="1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604349" y="4989167"/>
            <a:ext cx="502136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764641" y="5724580"/>
            <a:ext cx="341844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890149" y="6473041"/>
            <a:ext cx="216336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117198" y="1873483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117198" y="2601161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117198" y="3317581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117198" y="4042847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117198" y="4831869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17198" y="5549551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117198" y="6266384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Gene family analysis: Example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43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54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84" y="1945343"/>
            <a:ext cx="4928887" cy="46168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05545" y="1855553"/>
            <a:ext cx="25129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Tips: observed variables</a:t>
            </a:r>
          </a:p>
          <a:p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baseline="-25000" dirty="0" smtClean="0">
                <a:solidFill>
                  <a:srgbClr val="0070C0"/>
                </a:solidFill>
              </a:rPr>
              <a:t>i</a:t>
            </a:r>
            <a:r>
              <a:rPr lang="en-US" dirty="0" smtClean="0">
                <a:solidFill>
                  <a:srgbClr val="0070C0"/>
                </a:solidFill>
              </a:rPr>
              <a:t>: hidden variables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Our goal is to infer the states of the internal nodes of the tree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198" y="1912882"/>
            <a:ext cx="284943" cy="25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198" y="2648296"/>
            <a:ext cx="284943" cy="25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198" y="3382467"/>
            <a:ext cx="284943" cy="25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198" y="4082608"/>
            <a:ext cx="284943" cy="25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198" y="4853277"/>
            <a:ext cx="284943" cy="25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198" y="5572471"/>
            <a:ext cx="284943" cy="25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198" y="6304362"/>
            <a:ext cx="284943" cy="25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836361" y="2068144"/>
            <a:ext cx="270124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43694" y="2778597"/>
            <a:ext cx="265699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6" idx="3"/>
          </p:cNvCxnSpPr>
          <p:nvPr/>
        </p:nvCxnSpPr>
        <p:spPr>
          <a:xfrm>
            <a:off x="4339590" y="4253754"/>
            <a:ext cx="774381" cy="1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604349" y="4989167"/>
            <a:ext cx="502136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764641" y="5724580"/>
            <a:ext cx="341844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890149" y="6473041"/>
            <a:ext cx="216336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117198" y="1873483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117198" y="2601161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117198" y="3317581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117198" y="4042847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117198" y="4831869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17198" y="5549551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117198" y="6266384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Gene family analysis: Example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6922" y="2239708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30545" y="4045125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172383" y="4718351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576829" y="5361429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192291" y="5910867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105545" y="1873483"/>
            <a:ext cx="2396617" cy="614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44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1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84" y="1945343"/>
            <a:ext cx="4928887" cy="4616824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1337653" y="2648296"/>
            <a:ext cx="1106609" cy="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05545" y="1855553"/>
            <a:ext cx="251295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Tips: observed variables</a:t>
            </a:r>
          </a:p>
          <a:p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baseline="-25000" dirty="0" smtClean="0">
                <a:solidFill>
                  <a:srgbClr val="0070C0"/>
                </a:solidFill>
              </a:rPr>
              <a:t>i</a:t>
            </a:r>
            <a:r>
              <a:rPr lang="en-US" dirty="0" smtClean="0">
                <a:solidFill>
                  <a:srgbClr val="0070C0"/>
                </a:solidFill>
              </a:rPr>
              <a:t>: hidden variables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Our goal is to infer the states of the internal nodes of the tree</a:t>
            </a:r>
          </a:p>
          <a:p>
            <a:endParaRPr lang="en-US" sz="2000" dirty="0" smtClean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0070C0"/>
                </a:solidFill>
              </a:rPr>
              <a:t>Then we can count changes along each lineage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198" y="1912882"/>
            <a:ext cx="284943" cy="25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198" y="2648296"/>
            <a:ext cx="284943" cy="25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198" y="3382467"/>
            <a:ext cx="284943" cy="25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198" y="4082608"/>
            <a:ext cx="284943" cy="25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198" y="4853277"/>
            <a:ext cx="284943" cy="25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198" y="5572471"/>
            <a:ext cx="284943" cy="25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198" y="6304362"/>
            <a:ext cx="284943" cy="25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836361" y="2068144"/>
            <a:ext cx="270124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43694" y="2778597"/>
            <a:ext cx="265699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6" idx="3"/>
          </p:cNvCxnSpPr>
          <p:nvPr/>
        </p:nvCxnSpPr>
        <p:spPr>
          <a:xfrm>
            <a:off x="4339590" y="4253754"/>
            <a:ext cx="774381" cy="1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604349" y="4989167"/>
            <a:ext cx="502136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764641" y="5724580"/>
            <a:ext cx="341844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890149" y="6473041"/>
            <a:ext cx="216336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117198" y="1873483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117198" y="2601161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117198" y="3317581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117198" y="4042847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117198" y="4831869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17198" y="5549551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117198" y="6266384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Gene family analysis: Example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6922" y="2239708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30545" y="4045125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172383" y="4718351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576829" y="5361429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192291" y="5910867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629581" y="2412799"/>
            <a:ext cx="427817" cy="3693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+2</a:t>
            </a:r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284901" y="6239544"/>
            <a:ext cx="807171" cy="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497701" y="6109551"/>
            <a:ext cx="427817" cy="3693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-1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105545" y="1873483"/>
            <a:ext cx="2396617" cy="6147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45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90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97" y="3146"/>
            <a:ext cx="7032356" cy="68517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8938" y="2156313"/>
            <a:ext cx="9144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0" y="4627332"/>
            <a:ext cx="3011565" cy="18109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92828" y="142875"/>
            <a:ext cx="19511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Genes gained/lost per year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46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2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349" y="670010"/>
            <a:ext cx="8977314" cy="6187840"/>
            <a:chOff x="-458406" y="149"/>
            <a:chExt cx="9949147" cy="685770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729" y="149"/>
              <a:ext cx="8908542" cy="685770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-458406" y="3876676"/>
              <a:ext cx="2206230" cy="306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Genes gained/lost per year</a:t>
              </a:r>
              <a:endParaRPr lang="en-US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84229" y="3876676"/>
              <a:ext cx="2306512" cy="306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Substitutions per site per year</a:t>
              </a:r>
              <a:endParaRPr lang="en-US" sz="12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3338" y="0"/>
            <a:ext cx="9077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No correlation between gain/loss rates and substitution rates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98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8" y="-263760"/>
            <a:ext cx="329183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7126" y="180975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Rapidly evolving gene families</a:t>
            </a:r>
            <a:endParaRPr lang="en-US" sz="3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4030" y="-263760"/>
            <a:ext cx="1614102" cy="2637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75669" y="6559015"/>
            <a:ext cx="2263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 of rapidly evolving families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48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34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8" y="-263760"/>
            <a:ext cx="3291839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75669" y="6559015"/>
            <a:ext cx="2263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 of rapidly evolving families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667126" y="180975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Rapidly evolving gene families</a:t>
            </a:r>
            <a:endParaRPr lang="en-US" sz="3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6042" y="279512"/>
            <a:ext cx="2434052" cy="451637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019550" y="1123950"/>
            <a:ext cx="4829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Several families related to venom and silk production rapidly expanding among spiders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78166" y="6391936"/>
            <a:ext cx="1911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Jessica Garb</a:t>
            </a:r>
          </a:p>
        </p:txBody>
      </p:sp>
      <p:pic>
        <p:nvPicPr>
          <p:cNvPr id="3074" name="Picture 2" descr="Image result for spider web stock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633" y="4041527"/>
            <a:ext cx="3446585" cy="229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pider ven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980" y="2377031"/>
            <a:ext cx="2599889" cy="154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49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2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Image result for mosquito"/>
          <p:cNvSpPr>
            <a:spLocks noChangeAspect="1" noChangeArrowheads="1"/>
          </p:cNvSpPr>
          <p:nvPr/>
        </p:nvSpPr>
        <p:spPr bwMode="auto">
          <a:xfrm>
            <a:off x="155575" y="-1828800"/>
            <a:ext cx="666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osquito"/>
          <p:cNvSpPr>
            <a:spLocks noChangeAspect="1" noChangeArrowheads="1"/>
          </p:cNvSpPr>
          <p:nvPr/>
        </p:nvSpPr>
        <p:spPr bwMode="auto">
          <a:xfrm>
            <a:off x="307975" y="-1676400"/>
            <a:ext cx="666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 descr="Image result for mosquito"/>
          <p:cNvSpPr>
            <a:spLocks noChangeAspect="1" noChangeArrowheads="1"/>
          </p:cNvSpPr>
          <p:nvPr/>
        </p:nvSpPr>
        <p:spPr bwMode="auto">
          <a:xfrm>
            <a:off x="460375" y="-1524000"/>
            <a:ext cx="666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" y="1715885"/>
            <a:ext cx="9029700" cy="42834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9351" y="6200775"/>
            <a:ext cx="4305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www.hgsc.bcm.edu/arthropods/i5k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 i5k pilot project has sequenced 27 insect genomes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5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5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8" y="-263760"/>
            <a:ext cx="329183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7126" y="180975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Rapidly evolving gene families</a:t>
            </a:r>
            <a:endParaRPr lang="en-US" sz="3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5325" y="1181757"/>
            <a:ext cx="2800350" cy="242606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019550" y="877774"/>
            <a:ext cx="48291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German cockroach has highest number of rapidly evolving families, despite low gene gain/loss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EOG8D294J rapidly evolving only in </a:t>
            </a:r>
            <a:r>
              <a:rPr lang="en-US" sz="2400" dirty="0" err="1" smtClean="0">
                <a:solidFill>
                  <a:srgbClr val="0070C0"/>
                </a:solidFill>
              </a:rPr>
              <a:t>Blatella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germanica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Gained 34 genes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response to light </a:t>
            </a:r>
            <a:r>
              <a:rPr lang="en-US" sz="2400" dirty="0" smtClean="0">
                <a:solidFill>
                  <a:srgbClr val="0070C0"/>
                </a:solidFill>
              </a:rPr>
              <a:t>stimulus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70C0"/>
                </a:solidFill>
              </a:rPr>
              <a:t>locomotor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rhythm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5669" y="6559015"/>
            <a:ext cx="2263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 of rapidly evolving families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50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88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8" y="-263760"/>
            <a:ext cx="329183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75669" y="6559015"/>
            <a:ext cx="2263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 of rapidly evolving families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667126" y="180975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Rapidly evolving gene families</a:t>
            </a:r>
            <a:endParaRPr lang="en-US" sz="3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19550" y="877774"/>
            <a:ext cx="48291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German cockroach has highest number of rapidly evolving families, despite low gene gain/loss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EOG8D294J rapidly evolving only in </a:t>
            </a:r>
            <a:r>
              <a:rPr lang="en-US" sz="2400" dirty="0" err="1" smtClean="0">
                <a:solidFill>
                  <a:srgbClr val="0070C0"/>
                </a:solidFill>
              </a:rPr>
              <a:t>Blatella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germanica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Gained 34 genes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response to light </a:t>
            </a:r>
            <a:r>
              <a:rPr lang="en-US" sz="2400" dirty="0" smtClean="0">
                <a:solidFill>
                  <a:srgbClr val="0070C0"/>
                </a:solidFill>
              </a:rPr>
              <a:t>stimulus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70C0"/>
                </a:solidFill>
              </a:rPr>
              <a:t>locomotor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rhythm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133" y="4368179"/>
            <a:ext cx="3065584" cy="23227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95325" y="1181757"/>
            <a:ext cx="2800350" cy="242606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51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76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-193424"/>
            <a:ext cx="3415284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3509" y="795626"/>
            <a:ext cx="1709166" cy="242606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3509" y="1536463"/>
            <a:ext cx="1947291" cy="242606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3509" y="5434301"/>
            <a:ext cx="2800350" cy="242606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3509" y="5881976"/>
            <a:ext cx="2375916" cy="242606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9549" y="1123950"/>
            <a:ext cx="48291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Families present only in a single species</a:t>
            </a:r>
          </a:p>
          <a:p>
            <a:pPr algn="ctr"/>
            <a:endParaRPr lang="en-US" sz="2400" dirty="0">
              <a:solidFill>
                <a:srgbClr val="0070C0"/>
              </a:solidFill>
            </a:endParaRPr>
          </a:p>
          <a:p>
            <a:pPr algn="ctr"/>
            <a:endParaRPr lang="en-US" sz="2400" dirty="0" smtClean="0">
              <a:solidFill>
                <a:srgbClr val="0070C0"/>
              </a:solidFill>
            </a:endParaRPr>
          </a:p>
          <a:p>
            <a:pPr algn="ctr"/>
            <a:endParaRPr lang="en-US" sz="2400" dirty="0">
              <a:solidFill>
                <a:srgbClr val="0070C0"/>
              </a:solidFill>
            </a:endParaRPr>
          </a:p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Spikes occur in both species with low quality AND highly annotated genomes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67126" y="180975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Tip-specific gene families</a:t>
            </a:r>
            <a:endParaRPr lang="en-US" sz="3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25133" y="6602975"/>
            <a:ext cx="1879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 of tip specific families</a:t>
            </a:r>
            <a:endParaRPr lang="en-US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52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42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19549" y="1123950"/>
            <a:ext cx="4829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Families that are found only in that order AND in every species in that order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67126" y="180975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Order-specific gene families</a:t>
            </a:r>
            <a:endParaRPr lang="en-US" sz="32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218" y="-263760"/>
            <a:ext cx="530123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2188" y="6602975"/>
            <a:ext cx="2099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 of order specific families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53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77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218" y="-263760"/>
            <a:ext cx="5301234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2188" y="6602975"/>
            <a:ext cx="2099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# of order specific families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019549" y="1123950"/>
            <a:ext cx="4829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Families that are found only in that order AND in every species in that order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67126" y="180975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Order-specific gene families</a:t>
            </a:r>
            <a:endParaRPr lang="en-US" sz="3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7543" y="5646879"/>
            <a:ext cx="3499758" cy="403949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19549" y="2806244"/>
            <a:ext cx="48291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Large number of Lepidoptera specific families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5 families with odorant/olfactory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3 families involved in response to stress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54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9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Questions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What are the relationships among species and orders?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What are the patterns of genome evolution?</a:t>
            </a:r>
          </a:p>
          <a:p>
            <a:pPr marL="400050" lvl="1" indent="0">
              <a:buNone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What did the genome of the last insect common ancestor (LICA) look like?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55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25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What does the ancestral insect look like?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57" y="3223357"/>
            <a:ext cx="3895106" cy="227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488869" y="3164029"/>
            <a:ext cx="4503162" cy="2392879"/>
            <a:chOff x="4488869" y="2470121"/>
            <a:chExt cx="4503162" cy="239287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8870" y="2532570"/>
              <a:ext cx="4503161" cy="2330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488869" y="2470121"/>
              <a:ext cx="249385" cy="1900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49824" y="1768313"/>
            <a:ext cx="6678092" cy="1103793"/>
            <a:chOff x="1149824" y="1554563"/>
            <a:chExt cx="6678092" cy="110379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9824" y="1554563"/>
              <a:ext cx="6678092" cy="914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9824" y="2504866"/>
              <a:ext cx="2902960" cy="153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56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5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What does the ancestral insect look like?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57" y="3223357"/>
            <a:ext cx="3895106" cy="227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488869" y="3164029"/>
            <a:ext cx="4503162" cy="2392879"/>
            <a:chOff x="4488869" y="2470121"/>
            <a:chExt cx="4503162" cy="239287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8870" y="2532570"/>
              <a:ext cx="4503161" cy="2330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488869" y="2470121"/>
              <a:ext cx="249385" cy="1900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49824" y="1768313"/>
            <a:ext cx="6678092" cy="1103793"/>
            <a:chOff x="1149824" y="1554563"/>
            <a:chExt cx="6678092" cy="110379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9824" y="1554563"/>
              <a:ext cx="6678092" cy="914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9824" y="2504866"/>
              <a:ext cx="2902960" cy="153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213757" y="5652655"/>
            <a:ext cx="8692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How can we infer characteristics about the genome of the last insect common ancestor (LICA)?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57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04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9471" y="176567"/>
            <a:ext cx="6458909" cy="6407348"/>
            <a:chOff x="149471" y="176567"/>
            <a:chExt cx="6458909" cy="640734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471" y="264546"/>
              <a:ext cx="5829300" cy="6264696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5979298" y="371228"/>
              <a:ext cx="270124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277839" y="176567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785338" y="670224"/>
              <a:ext cx="469387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277839" y="475563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319346" y="969220"/>
              <a:ext cx="945739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277839" y="774559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5565531" y="1259196"/>
              <a:ext cx="690764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277839" y="1064535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5416062" y="1568934"/>
              <a:ext cx="842350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277839" y="1374273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6020031" y="1839518"/>
              <a:ext cx="234890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277839" y="1644857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5635869" y="2192435"/>
              <a:ext cx="622774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277839" y="1997774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5565531" y="2500223"/>
              <a:ext cx="693112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277839" y="2305562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5565531" y="2797906"/>
              <a:ext cx="690905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277839" y="2603245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5319346" y="3088052"/>
              <a:ext cx="939297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277839" y="2893391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5416062" y="3336553"/>
              <a:ext cx="840449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277839" y="3141892"/>
              <a:ext cx="330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5910913" y="3635549"/>
              <a:ext cx="344239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277839" y="3440888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5486400" y="3967281"/>
              <a:ext cx="769094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6277839" y="3772620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5715000" y="4292653"/>
              <a:ext cx="549022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6277839" y="4097992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5785338" y="4591536"/>
              <a:ext cx="481788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277839" y="4396875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5565531" y="4908059"/>
              <a:ext cx="699705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6277839" y="4713398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5785338" y="5225359"/>
              <a:ext cx="473305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6277839" y="5030698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5565531" y="5506771"/>
              <a:ext cx="689621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6277839" y="5312110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5600700" y="5814559"/>
              <a:ext cx="654452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6277839" y="5619898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5715000" y="6121397"/>
              <a:ext cx="543412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6277839" y="5926736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5319346" y="6409244"/>
              <a:ext cx="939298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6277839" y="6214583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916726" y="695431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17</a:t>
              </a:r>
              <a:endParaRPr lang="en-US" sz="12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919661" y="1304159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16</a:t>
              </a:r>
              <a:endParaRPr lang="en-US" sz="12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321782" y="978429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18</a:t>
              </a:r>
              <a:endParaRPr lang="en-US" sz="12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14051" y="625726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19</a:t>
              </a:r>
              <a:endParaRPr lang="en-US" sz="12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75497" y="2305562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15</a:t>
              </a:r>
              <a:endParaRPr lang="en-US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170849" y="2296184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13</a:t>
              </a:r>
              <a:endParaRPr lang="en-US" sz="1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443412" y="2519704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12</a:t>
              </a:r>
              <a:endParaRPr lang="en-US" sz="12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999400" y="2790059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14</a:t>
              </a:r>
              <a:endParaRPr lang="en-US" sz="12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374533" y="3302388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11</a:t>
              </a:r>
              <a:endParaRPr lang="en-US" sz="12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359272" y="3363932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/>
                <a:t>9</a:t>
              </a:r>
              <a:endParaRPr lang="en-US" sz="12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902077" y="3699074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10</a:t>
              </a:r>
              <a:endParaRPr lang="en-US" sz="12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998790" y="4291755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/>
                <a:t>8</a:t>
              </a:r>
              <a:endParaRPr lang="en-US" sz="12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394440" y="4405667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6</a:t>
              </a:r>
              <a:endParaRPr lang="en-US" sz="12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778376" y="4627009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/>
                <a:t>5</a:t>
              </a:r>
              <a:endParaRPr lang="en-US" sz="12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082318" y="4892198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/>
                <a:t>7</a:t>
              </a:r>
              <a:endParaRPr lang="en-US" sz="12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770184" y="5666064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/>
                <a:t>4</a:t>
              </a:r>
              <a:endParaRPr lang="en-US" sz="12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859578" y="6005747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3</a:t>
              </a:r>
              <a:endParaRPr lang="en-US" sz="12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362205" y="6076974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2</a:t>
              </a:r>
              <a:endParaRPr lang="en-US" sz="1200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848712" y="5844398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1</a:t>
              </a:r>
              <a:endParaRPr lang="en-US" sz="12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2122616" y="5899109"/>
              <a:ext cx="180241" cy="18024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V="1">
              <a:off x="2036157" y="5582529"/>
              <a:ext cx="180241" cy="18024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1265359" y="3974870"/>
              <a:ext cx="666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LICA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 flipH="1">
              <a:off x="1755896" y="3965345"/>
              <a:ext cx="114300" cy="114300"/>
            </a:xfrm>
            <a:prstGeom prst="line">
              <a:avLst/>
            </a:prstGeom>
            <a:ln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TextBox 97"/>
          <p:cNvSpPr txBox="1"/>
          <p:nvPr/>
        </p:nvSpPr>
        <p:spPr>
          <a:xfrm>
            <a:off x="6694630" y="-3887"/>
            <a:ext cx="2512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How can we infer characteristics of the genome of LICA?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1849432" y="3617120"/>
            <a:ext cx="430711" cy="430711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58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04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9471" y="176567"/>
            <a:ext cx="6458909" cy="6407348"/>
            <a:chOff x="149471" y="176567"/>
            <a:chExt cx="6458909" cy="640734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471" y="264546"/>
              <a:ext cx="5829300" cy="6264696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5979298" y="371228"/>
              <a:ext cx="270124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277839" y="176567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785338" y="670224"/>
              <a:ext cx="469387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277839" y="475563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319346" y="969220"/>
              <a:ext cx="945739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277839" y="774559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5565531" y="1259196"/>
              <a:ext cx="690764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277839" y="1064535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5416062" y="1568934"/>
              <a:ext cx="842350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277839" y="1374273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6020031" y="1839518"/>
              <a:ext cx="234890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277839" y="1644857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5635869" y="2192435"/>
              <a:ext cx="622774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277839" y="1997774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5565531" y="2500223"/>
              <a:ext cx="693112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277839" y="2305562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5565531" y="2797906"/>
              <a:ext cx="690905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277839" y="2603245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5319346" y="3088052"/>
              <a:ext cx="939297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277839" y="2893391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5416062" y="3336553"/>
              <a:ext cx="840449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277839" y="3141892"/>
              <a:ext cx="330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5910913" y="3635549"/>
              <a:ext cx="344239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277839" y="3440888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5486400" y="3967281"/>
              <a:ext cx="769094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6277839" y="3772620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5715000" y="4292653"/>
              <a:ext cx="549022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6277839" y="4097992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5785338" y="4591536"/>
              <a:ext cx="481788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277839" y="4396875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5565531" y="4908059"/>
              <a:ext cx="699705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6277839" y="4713398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5785338" y="5225359"/>
              <a:ext cx="473305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6277839" y="5030698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5565531" y="5506771"/>
              <a:ext cx="689621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6277839" y="5312110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5600700" y="5814559"/>
              <a:ext cx="654452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6277839" y="5619898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5715000" y="6121397"/>
              <a:ext cx="543412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6277839" y="5926736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5319346" y="6409244"/>
              <a:ext cx="939298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6277839" y="6214583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916726" y="695431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17</a:t>
              </a:r>
              <a:endParaRPr lang="en-US" sz="12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919661" y="1304159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16</a:t>
              </a:r>
              <a:endParaRPr lang="en-US" sz="12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321782" y="978429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18</a:t>
              </a:r>
              <a:endParaRPr lang="en-US" sz="12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14051" y="625726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19</a:t>
              </a:r>
              <a:endParaRPr lang="en-US" sz="12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75497" y="2305562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15</a:t>
              </a:r>
              <a:endParaRPr lang="en-US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170849" y="2296184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13</a:t>
              </a:r>
              <a:endParaRPr lang="en-US" sz="1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443412" y="2519704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12</a:t>
              </a:r>
              <a:endParaRPr lang="en-US" sz="12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999400" y="2790059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14</a:t>
              </a:r>
              <a:endParaRPr lang="en-US" sz="12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374533" y="3302388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11</a:t>
              </a:r>
              <a:endParaRPr lang="en-US" sz="12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359272" y="3363932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/>
                <a:t>9</a:t>
              </a:r>
              <a:endParaRPr lang="en-US" sz="12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902077" y="3699074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10</a:t>
              </a:r>
              <a:endParaRPr lang="en-US" sz="12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998790" y="4291755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/>
                <a:t>8</a:t>
              </a:r>
              <a:endParaRPr lang="en-US" sz="12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394440" y="4405667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6</a:t>
              </a:r>
              <a:endParaRPr lang="en-US" sz="12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778376" y="4627009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/>
                <a:t>5</a:t>
              </a:r>
              <a:endParaRPr lang="en-US" sz="12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082318" y="4892198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/>
                <a:t>7</a:t>
              </a:r>
              <a:endParaRPr lang="en-US" sz="1200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770184" y="5666064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/>
                <a:t>4</a:t>
              </a:r>
              <a:endParaRPr lang="en-US" sz="12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859578" y="6005747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3</a:t>
              </a:r>
              <a:endParaRPr lang="en-US" sz="12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362205" y="6076974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2</a:t>
              </a:r>
              <a:endParaRPr lang="en-US" sz="1200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848712" y="5844398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x</a:t>
              </a:r>
              <a:r>
                <a:rPr lang="en-US" sz="1200" baseline="-25000" dirty="0" smtClean="0"/>
                <a:t>1</a:t>
              </a:r>
              <a:endParaRPr lang="en-US" sz="12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2122616" y="5899109"/>
              <a:ext cx="180241" cy="18024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V="1">
              <a:off x="2036157" y="5582529"/>
              <a:ext cx="180241" cy="18024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1265359" y="3974870"/>
              <a:ext cx="666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LICA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 flipH="1">
              <a:off x="1755896" y="3965345"/>
              <a:ext cx="114300" cy="114300"/>
            </a:xfrm>
            <a:prstGeom prst="line">
              <a:avLst/>
            </a:prstGeom>
            <a:ln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Oval 99"/>
          <p:cNvSpPr/>
          <p:nvPr/>
        </p:nvSpPr>
        <p:spPr>
          <a:xfrm>
            <a:off x="1849432" y="3617120"/>
            <a:ext cx="430711" cy="430711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6694630" y="-3887"/>
            <a:ext cx="2512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How can we infer characteristics of the genome of LICA?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584630" y="2588221"/>
            <a:ext cx="2512956" cy="10156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How many genes were present in the LICA genome?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59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4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5" y="0"/>
            <a:ext cx="1929498" cy="6854348"/>
          </a:xfrm>
        </p:spPr>
      </p:pic>
      <p:sp>
        <p:nvSpPr>
          <p:cNvPr id="14" name="Rectangle 13"/>
          <p:cNvSpPr/>
          <p:nvPr/>
        </p:nvSpPr>
        <p:spPr>
          <a:xfrm>
            <a:off x="101524" y="0"/>
            <a:ext cx="720067" cy="68543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21591" y="4743975"/>
            <a:ext cx="1093882" cy="100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21591" y="0"/>
            <a:ext cx="1093882" cy="3909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17257" y="4671938"/>
            <a:ext cx="1093882" cy="91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21591" y="5114442"/>
            <a:ext cx="1093882" cy="13286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21591" y="2611311"/>
            <a:ext cx="1093882" cy="100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21591" y="4384602"/>
            <a:ext cx="1093882" cy="100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21591" y="925520"/>
            <a:ext cx="1093882" cy="100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21591" y="1466660"/>
            <a:ext cx="1093882" cy="100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21591" y="1717224"/>
            <a:ext cx="1093882" cy="100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21591" y="6531424"/>
            <a:ext cx="1093882" cy="100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21591" y="2432951"/>
            <a:ext cx="1093882" cy="100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21591" y="6716462"/>
            <a:ext cx="1093882" cy="100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21591" y="2891394"/>
            <a:ext cx="1093882" cy="14932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17257" y="1527772"/>
            <a:ext cx="1093882" cy="100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076700" y="428625"/>
            <a:ext cx="4733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27 </a:t>
            </a:r>
            <a:r>
              <a:rPr lang="en-US" sz="2800" dirty="0">
                <a:solidFill>
                  <a:srgbClr val="0070C0"/>
                </a:solidFill>
              </a:rPr>
              <a:t>genomes sequenced as part of the i5k pilot </a:t>
            </a:r>
            <a:r>
              <a:rPr lang="en-US" sz="2800" dirty="0" smtClean="0">
                <a:solidFill>
                  <a:srgbClr val="0070C0"/>
                </a:solidFill>
              </a:rPr>
              <a:t>project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520" y="261134"/>
            <a:ext cx="1428750" cy="1076325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817257" y="473832"/>
            <a:ext cx="1093882" cy="100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520932" y="299114"/>
            <a:ext cx="394541" cy="100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21591" y="749004"/>
            <a:ext cx="1093882" cy="100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276350" y="1455230"/>
            <a:ext cx="684843" cy="100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46710" y="1458430"/>
            <a:ext cx="684843" cy="100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447321" y="1722806"/>
            <a:ext cx="684843" cy="100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62890" y="1722806"/>
            <a:ext cx="684843" cy="100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96240" y="2883370"/>
            <a:ext cx="684843" cy="100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489973" y="2884094"/>
            <a:ext cx="684843" cy="100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215390" y="2881046"/>
            <a:ext cx="102870" cy="100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96239" y="4664280"/>
            <a:ext cx="684843" cy="100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568717" y="6392791"/>
            <a:ext cx="684843" cy="100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007617" y="6346475"/>
            <a:ext cx="102870" cy="100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36355" y="478359"/>
            <a:ext cx="684843" cy="100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119492" y="500807"/>
            <a:ext cx="53100" cy="821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6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16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1" y="264546"/>
            <a:ext cx="5829300" cy="626469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979298" y="371228"/>
            <a:ext cx="270124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77839" y="176567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785338" y="670224"/>
            <a:ext cx="469387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77839" y="475563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319346" y="969220"/>
            <a:ext cx="945739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77839" y="774559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565531" y="1259196"/>
            <a:ext cx="690764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77839" y="1064535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5416062" y="1568934"/>
            <a:ext cx="84235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77839" y="1374273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6020031" y="1839518"/>
            <a:ext cx="234890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277839" y="1644857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5635869" y="2192435"/>
            <a:ext cx="622774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277839" y="1997774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5565531" y="2500223"/>
            <a:ext cx="693112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277839" y="2305562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5565531" y="2797906"/>
            <a:ext cx="690905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277839" y="2603245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5319346" y="3088052"/>
            <a:ext cx="939297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277839" y="2893391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5416062" y="3336553"/>
            <a:ext cx="840449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277839" y="3141892"/>
            <a:ext cx="330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5910913" y="3635549"/>
            <a:ext cx="344239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277839" y="3440888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5486400" y="3967281"/>
            <a:ext cx="769094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277839" y="3772620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5715000" y="4292653"/>
            <a:ext cx="549022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277839" y="4097992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5785338" y="4591536"/>
            <a:ext cx="481788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277839" y="4396875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5565531" y="4908059"/>
            <a:ext cx="699705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277839" y="4713398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63" name="Straight Connector 62"/>
          <p:cNvCxnSpPr/>
          <p:nvPr/>
        </p:nvCxnSpPr>
        <p:spPr>
          <a:xfrm>
            <a:off x="5785338" y="5225359"/>
            <a:ext cx="473305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277839" y="5030698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66" name="Straight Connector 65"/>
          <p:cNvCxnSpPr/>
          <p:nvPr/>
        </p:nvCxnSpPr>
        <p:spPr>
          <a:xfrm>
            <a:off x="5565531" y="5506771"/>
            <a:ext cx="689621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277839" y="5312110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69" name="Straight Connector 68"/>
          <p:cNvCxnSpPr/>
          <p:nvPr/>
        </p:nvCxnSpPr>
        <p:spPr>
          <a:xfrm>
            <a:off x="5600700" y="5814559"/>
            <a:ext cx="654452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277839" y="5619898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72" name="Straight Connector 71"/>
          <p:cNvCxnSpPr/>
          <p:nvPr/>
        </p:nvCxnSpPr>
        <p:spPr>
          <a:xfrm>
            <a:off x="5715000" y="6121397"/>
            <a:ext cx="543412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277839" y="5926736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5319346" y="6409244"/>
            <a:ext cx="939298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277839" y="6214583"/>
            <a:ext cx="330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16726" y="695431"/>
            <a:ext cx="360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</a:t>
            </a:r>
            <a:r>
              <a:rPr lang="en-US" sz="1200" baseline="-25000" dirty="0" smtClean="0"/>
              <a:t>17</a:t>
            </a:r>
            <a:endParaRPr lang="en-US" sz="1200" dirty="0"/>
          </a:p>
        </p:txBody>
      </p:sp>
      <p:sp>
        <p:nvSpPr>
          <p:cNvPr id="68" name="TextBox 67"/>
          <p:cNvSpPr txBox="1"/>
          <p:nvPr/>
        </p:nvSpPr>
        <p:spPr>
          <a:xfrm>
            <a:off x="1919661" y="1304159"/>
            <a:ext cx="360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</a:t>
            </a:r>
            <a:r>
              <a:rPr lang="en-US" sz="1200" baseline="-25000" dirty="0" smtClean="0"/>
              <a:t>16</a:t>
            </a:r>
            <a:endParaRPr lang="en-US" sz="1200" dirty="0"/>
          </a:p>
        </p:txBody>
      </p:sp>
      <p:sp>
        <p:nvSpPr>
          <p:cNvPr id="71" name="TextBox 70"/>
          <p:cNvSpPr txBox="1"/>
          <p:nvPr/>
        </p:nvSpPr>
        <p:spPr>
          <a:xfrm>
            <a:off x="1321782" y="978429"/>
            <a:ext cx="360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</a:t>
            </a:r>
            <a:r>
              <a:rPr lang="en-US" sz="1200" baseline="-25000" dirty="0" smtClean="0"/>
              <a:t>18</a:t>
            </a:r>
            <a:endParaRPr lang="en-US" sz="1200" dirty="0"/>
          </a:p>
        </p:txBody>
      </p:sp>
      <p:sp>
        <p:nvSpPr>
          <p:cNvPr id="74" name="TextBox 73"/>
          <p:cNvSpPr txBox="1"/>
          <p:nvPr/>
        </p:nvSpPr>
        <p:spPr>
          <a:xfrm>
            <a:off x="1014051" y="625726"/>
            <a:ext cx="360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</a:t>
            </a:r>
            <a:r>
              <a:rPr lang="en-US" sz="1200" baseline="-25000" dirty="0" smtClean="0"/>
              <a:t>19</a:t>
            </a:r>
            <a:endParaRPr lang="en-US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275497" y="2305562"/>
            <a:ext cx="360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</a:t>
            </a:r>
            <a:r>
              <a:rPr lang="en-US" sz="1200" baseline="-25000" dirty="0" smtClean="0"/>
              <a:t>15</a:t>
            </a:r>
            <a:endParaRPr lang="en-US" sz="1200" dirty="0"/>
          </a:p>
        </p:txBody>
      </p:sp>
      <p:sp>
        <p:nvSpPr>
          <p:cNvPr id="81" name="TextBox 80"/>
          <p:cNvSpPr txBox="1"/>
          <p:nvPr/>
        </p:nvSpPr>
        <p:spPr>
          <a:xfrm>
            <a:off x="1170849" y="2296184"/>
            <a:ext cx="360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</a:t>
            </a:r>
            <a:r>
              <a:rPr lang="en-US" sz="1200" baseline="-25000" dirty="0" smtClean="0"/>
              <a:t>13</a:t>
            </a:r>
            <a:endParaRPr lang="en-US" sz="1200" dirty="0"/>
          </a:p>
        </p:txBody>
      </p:sp>
      <p:sp>
        <p:nvSpPr>
          <p:cNvPr id="82" name="TextBox 81"/>
          <p:cNvSpPr txBox="1"/>
          <p:nvPr/>
        </p:nvSpPr>
        <p:spPr>
          <a:xfrm>
            <a:off x="1443412" y="2519704"/>
            <a:ext cx="360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</a:t>
            </a:r>
            <a:r>
              <a:rPr lang="en-US" sz="1200" baseline="-25000" dirty="0" smtClean="0"/>
              <a:t>12</a:t>
            </a:r>
            <a:endParaRPr lang="en-US" sz="1200" dirty="0"/>
          </a:p>
        </p:txBody>
      </p:sp>
      <p:sp>
        <p:nvSpPr>
          <p:cNvPr id="83" name="TextBox 82"/>
          <p:cNvSpPr txBox="1"/>
          <p:nvPr/>
        </p:nvSpPr>
        <p:spPr>
          <a:xfrm>
            <a:off x="999400" y="2790059"/>
            <a:ext cx="360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</a:t>
            </a:r>
            <a:r>
              <a:rPr lang="en-US" sz="1200" baseline="-25000" dirty="0" smtClean="0"/>
              <a:t>14</a:t>
            </a:r>
            <a:endParaRPr lang="en-US" sz="1200" dirty="0"/>
          </a:p>
        </p:txBody>
      </p:sp>
      <p:sp>
        <p:nvSpPr>
          <p:cNvPr id="84" name="TextBox 83"/>
          <p:cNvSpPr txBox="1"/>
          <p:nvPr/>
        </p:nvSpPr>
        <p:spPr>
          <a:xfrm>
            <a:off x="1374533" y="3302388"/>
            <a:ext cx="360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</a:t>
            </a:r>
            <a:r>
              <a:rPr lang="en-US" sz="1200" baseline="-25000" dirty="0" smtClean="0"/>
              <a:t>11</a:t>
            </a:r>
            <a:endParaRPr lang="en-US" sz="1200" dirty="0"/>
          </a:p>
        </p:txBody>
      </p:sp>
      <p:sp>
        <p:nvSpPr>
          <p:cNvPr id="85" name="TextBox 84"/>
          <p:cNvSpPr txBox="1"/>
          <p:nvPr/>
        </p:nvSpPr>
        <p:spPr>
          <a:xfrm>
            <a:off x="2359272" y="3363932"/>
            <a:ext cx="360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</a:t>
            </a:r>
            <a:r>
              <a:rPr lang="en-US" sz="1200" baseline="-25000" dirty="0"/>
              <a:t>9</a:t>
            </a:r>
            <a:endParaRPr lang="en-US" sz="1200" dirty="0"/>
          </a:p>
        </p:txBody>
      </p:sp>
      <p:sp>
        <p:nvSpPr>
          <p:cNvPr id="86" name="TextBox 85"/>
          <p:cNvSpPr txBox="1"/>
          <p:nvPr/>
        </p:nvSpPr>
        <p:spPr>
          <a:xfrm>
            <a:off x="1902077" y="3699074"/>
            <a:ext cx="360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</a:t>
            </a:r>
            <a:r>
              <a:rPr lang="en-US" sz="1200" baseline="-25000" dirty="0" smtClean="0"/>
              <a:t>10</a:t>
            </a:r>
            <a:endParaRPr lang="en-US" sz="1200" dirty="0"/>
          </a:p>
        </p:txBody>
      </p:sp>
      <p:sp>
        <p:nvSpPr>
          <p:cNvPr id="87" name="TextBox 86"/>
          <p:cNvSpPr txBox="1"/>
          <p:nvPr/>
        </p:nvSpPr>
        <p:spPr>
          <a:xfrm>
            <a:off x="1998790" y="4291755"/>
            <a:ext cx="360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</a:t>
            </a:r>
            <a:r>
              <a:rPr lang="en-US" sz="1200" baseline="-25000" dirty="0"/>
              <a:t>8</a:t>
            </a:r>
            <a:endParaRPr lang="en-US" sz="1200" dirty="0"/>
          </a:p>
        </p:txBody>
      </p:sp>
      <p:sp>
        <p:nvSpPr>
          <p:cNvPr id="88" name="TextBox 87"/>
          <p:cNvSpPr txBox="1"/>
          <p:nvPr/>
        </p:nvSpPr>
        <p:spPr>
          <a:xfrm>
            <a:off x="2394440" y="4405667"/>
            <a:ext cx="360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</a:t>
            </a:r>
            <a:r>
              <a:rPr lang="en-US" sz="1200" baseline="-25000" dirty="0" smtClean="0"/>
              <a:t>6</a:t>
            </a:r>
            <a:endParaRPr lang="en-US" sz="1200" dirty="0"/>
          </a:p>
        </p:txBody>
      </p:sp>
      <p:sp>
        <p:nvSpPr>
          <p:cNvPr id="89" name="TextBox 88"/>
          <p:cNvSpPr txBox="1"/>
          <p:nvPr/>
        </p:nvSpPr>
        <p:spPr>
          <a:xfrm>
            <a:off x="2778376" y="4627009"/>
            <a:ext cx="360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</a:t>
            </a:r>
            <a:r>
              <a:rPr lang="en-US" sz="1200" baseline="-25000" dirty="0"/>
              <a:t>5</a:t>
            </a:r>
            <a:endParaRPr lang="en-US" sz="1200" dirty="0"/>
          </a:p>
        </p:txBody>
      </p:sp>
      <p:sp>
        <p:nvSpPr>
          <p:cNvPr id="90" name="TextBox 89"/>
          <p:cNvSpPr txBox="1"/>
          <p:nvPr/>
        </p:nvSpPr>
        <p:spPr>
          <a:xfrm>
            <a:off x="2082318" y="4892198"/>
            <a:ext cx="360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</a:t>
            </a:r>
            <a:r>
              <a:rPr lang="en-US" sz="1200" baseline="-25000" dirty="0"/>
              <a:t>7</a:t>
            </a:r>
            <a:endParaRPr lang="en-US" sz="1200" dirty="0"/>
          </a:p>
        </p:txBody>
      </p:sp>
      <p:sp>
        <p:nvSpPr>
          <p:cNvPr id="91" name="TextBox 90"/>
          <p:cNvSpPr txBox="1"/>
          <p:nvPr/>
        </p:nvSpPr>
        <p:spPr>
          <a:xfrm>
            <a:off x="1770184" y="5666064"/>
            <a:ext cx="360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</a:t>
            </a:r>
            <a:r>
              <a:rPr lang="en-US" sz="1200" baseline="-25000" dirty="0"/>
              <a:t>4</a:t>
            </a:r>
            <a:endParaRPr lang="en-US" sz="1200" dirty="0"/>
          </a:p>
        </p:txBody>
      </p:sp>
      <p:sp>
        <p:nvSpPr>
          <p:cNvPr id="92" name="TextBox 91"/>
          <p:cNvSpPr txBox="1"/>
          <p:nvPr/>
        </p:nvSpPr>
        <p:spPr>
          <a:xfrm>
            <a:off x="1859578" y="6005747"/>
            <a:ext cx="360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</a:t>
            </a:r>
            <a:r>
              <a:rPr lang="en-US" sz="1200" baseline="-25000" dirty="0" smtClean="0"/>
              <a:t>3</a:t>
            </a:r>
            <a:endParaRPr lang="en-US" sz="1200" dirty="0"/>
          </a:p>
        </p:txBody>
      </p:sp>
      <p:sp>
        <p:nvSpPr>
          <p:cNvPr id="93" name="TextBox 92"/>
          <p:cNvSpPr txBox="1"/>
          <p:nvPr/>
        </p:nvSpPr>
        <p:spPr>
          <a:xfrm>
            <a:off x="2362205" y="6076974"/>
            <a:ext cx="360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</a:t>
            </a:r>
            <a:r>
              <a:rPr lang="en-US" sz="1200" baseline="-25000" dirty="0" smtClean="0"/>
              <a:t>2</a:t>
            </a:r>
            <a:endParaRPr lang="en-US" sz="1200" dirty="0"/>
          </a:p>
        </p:txBody>
      </p:sp>
      <p:sp>
        <p:nvSpPr>
          <p:cNvPr id="94" name="TextBox 93"/>
          <p:cNvSpPr txBox="1"/>
          <p:nvPr/>
        </p:nvSpPr>
        <p:spPr>
          <a:xfrm>
            <a:off x="2848712" y="5844398"/>
            <a:ext cx="360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x</a:t>
            </a:r>
            <a:r>
              <a:rPr lang="en-US" sz="1200" baseline="-25000" dirty="0" smtClean="0"/>
              <a:t>1</a:t>
            </a:r>
            <a:endParaRPr lang="en-US" sz="12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122616" y="5899109"/>
            <a:ext cx="180241" cy="18024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2036157" y="5582529"/>
            <a:ext cx="180241" cy="18024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265359" y="3974870"/>
            <a:ext cx="666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LICA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 flipH="1">
            <a:off x="1755896" y="3965345"/>
            <a:ext cx="114300" cy="11430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6584630" y="2588221"/>
            <a:ext cx="2512956" cy="10156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How many genes were present in the LICA genome?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1849432" y="3617120"/>
            <a:ext cx="430711" cy="430711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6694630" y="-3887"/>
            <a:ext cx="2512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How can we infer characteristics of the genome of LICA?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702198" y="3610143"/>
            <a:ext cx="2277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9,601 genes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60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74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076700" y="428625"/>
            <a:ext cx="47339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Estimates of ancestral genome size are biased because of extinct gene families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461256" y="2982330"/>
            <a:ext cx="5612407" cy="3215909"/>
            <a:chOff x="3531592" y="3166962"/>
            <a:chExt cx="5612407" cy="321590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1592" y="3166962"/>
              <a:ext cx="5612407" cy="321590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356135" y="4913500"/>
              <a:ext cx="666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LICA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7331485" y="5186316"/>
              <a:ext cx="114300" cy="114300"/>
            </a:xfrm>
            <a:prstGeom prst="line">
              <a:avLst/>
            </a:prstGeom>
            <a:ln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7174638" y="5320588"/>
              <a:ext cx="173736" cy="173736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61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53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40" y="-47886"/>
            <a:ext cx="3478438" cy="6874383"/>
          </a:xfrm>
        </p:spPr>
      </p:pic>
      <p:sp>
        <p:nvSpPr>
          <p:cNvPr id="8" name="TextBox 7"/>
          <p:cNvSpPr txBox="1"/>
          <p:nvPr/>
        </p:nvSpPr>
        <p:spPr>
          <a:xfrm>
            <a:off x="4027674" y="471013"/>
            <a:ext cx="48319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Corrected # of genes in the LICA genome:</a:t>
            </a:r>
          </a:p>
          <a:p>
            <a:pPr algn="ctr"/>
            <a:endParaRPr lang="en-US" sz="3200" dirty="0" smtClean="0">
              <a:solidFill>
                <a:srgbClr val="0070C0"/>
              </a:solidFill>
            </a:endParaRPr>
          </a:p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14,615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8694" y="6457165"/>
            <a:ext cx="115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of genes 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843429" y="-47886"/>
            <a:ext cx="0" cy="6505051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-18324" y="1389930"/>
            <a:ext cx="666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LICA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472213" y="1380405"/>
            <a:ext cx="114300" cy="11430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461256" y="2982330"/>
            <a:ext cx="5612407" cy="3215909"/>
            <a:chOff x="3531592" y="3166962"/>
            <a:chExt cx="5612407" cy="321590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1592" y="3166962"/>
              <a:ext cx="5612407" cy="321590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356135" y="4913500"/>
              <a:ext cx="666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LICA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7331485" y="5186316"/>
              <a:ext cx="114300" cy="114300"/>
            </a:xfrm>
            <a:prstGeom prst="line">
              <a:avLst/>
            </a:prstGeom>
            <a:ln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Oval 22"/>
          <p:cNvSpPr/>
          <p:nvPr/>
        </p:nvSpPr>
        <p:spPr>
          <a:xfrm>
            <a:off x="7104302" y="5135956"/>
            <a:ext cx="173736" cy="173736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62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3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9471" y="176567"/>
            <a:ext cx="6458909" cy="6407348"/>
            <a:chOff x="149471" y="176567"/>
            <a:chExt cx="6458909" cy="640734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471" y="264546"/>
              <a:ext cx="5829300" cy="6264696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5979298" y="371228"/>
              <a:ext cx="270124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277839" y="176567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785338" y="670224"/>
              <a:ext cx="469387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277839" y="475563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319346" y="969220"/>
              <a:ext cx="945739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277839" y="774559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5565531" y="1259196"/>
              <a:ext cx="690764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277839" y="1064535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5416062" y="1568934"/>
              <a:ext cx="842350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277839" y="1374273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6020031" y="1839518"/>
              <a:ext cx="234890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277839" y="1644857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5635869" y="2192435"/>
              <a:ext cx="622774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277839" y="1997774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5565531" y="2500223"/>
              <a:ext cx="693112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277839" y="2305562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5565531" y="2797906"/>
              <a:ext cx="690905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277839" y="2603245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5319346" y="3088052"/>
              <a:ext cx="939297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277839" y="2893391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5416062" y="3336553"/>
              <a:ext cx="840449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277839" y="3141892"/>
              <a:ext cx="330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</a:rPr>
                <a:t>2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5910913" y="3635549"/>
              <a:ext cx="344239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277839" y="3440888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</a:rPr>
                <a:t>2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5486400" y="3967281"/>
              <a:ext cx="769094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6277839" y="3772620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</a:rPr>
                <a:t>0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5715000" y="4292653"/>
              <a:ext cx="549022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6277839" y="4097992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</a:rPr>
                <a:t>5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5785338" y="4591536"/>
              <a:ext cx="481788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277839" y="4396875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</a:rPr>
                <a:t>2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5565531" y="4908059"/>
              <a:ext cx="699705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6277839" y="4713398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</a:rPr>
                <a:t>3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5785338" y="5225359"/>
              <a:ext cx="473305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6277839" y="5030698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</a:rPr>
                <a:t>1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5565531" y="5506771"/>
              <a:ext cx="689621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6277839" y="5312110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</a:rPr>
                <a:t>1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5600700" y="5814559"/>
              <a:ext cx="654452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6277839" y="5619898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</a:rPr>
                <a:t>1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5715000" y="6121397"/>
              <a:ext cx="543412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6277839" y="5926736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0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5319346" y="6409244"/>
              <a:ext cx="939298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6277839" y="6214583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</a:rPr>
                <a:t>1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916726" y="695431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0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919661" y="1304159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0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321782" y="978429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0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14051" y="625726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0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75497" y="2305562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0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170849" y="2296184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0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443412" y="2519704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0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999400" y="2790059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0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374533" y="3302388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0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359272" y="3363932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5"/>
                  </a:solidFill>
                </a:rPr>
                <a:t>2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902077" y="3699074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5"/>
                  </a:solidFill>
                </a:rPr>
                <a:t>1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998790" y="4291755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5"/>
                  </a:solidFill>
                </a:rPr>
                <a:t>1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394440" y="4405667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5"/>
                  </a:solidFill>
                </a:rPr>
                <a:t>2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778376" y="4627009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5"/>
                  </a:solidFill>
                </a:rPr>
                <a:t>2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082318" y="4892198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5"/>
                  </a:solidFill>
                </a:rPr>
                <a:t>2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770184" y="5666064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5"/>
                  </a:solidFill>
                </a:rPr>
                <a:t>1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859578" y="6005747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5"/>
                  </a:solidFill>
                </a:rPr>
                <a:t>1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362205" y="6076974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5"/>
                  </a:solidFill>
                </a:rPr>
                <a:t>1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848712" y="5844398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5"/>
                  </a:solidFill>
                </a:rPr>
                <a:t>1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2122616" y="5899109"/>
              <a:ext cx="180241" cy="18024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V="1">
              <a:off x="2036157" y="5582529"/>
              <a:ext cx="180241" cy="18024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7" name="Straight Arrow Connector 96"/>
          <p:cNvCxnSpPr/>
          <p:nvPr/>
        </p:nvCxnSpPr>
        <p:spPr>
          <a:xfrm>
            <a:off x="1321782" y="4030165"/>
            <a:ext cx="628643" cy="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1382305" y="3794668"/>
            <a:ext cx="427817" cy="3693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+1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1849432" y="3617120"/>
            <a:ext cx="430711" cy="430711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6694630" y="-3887"/>
            <a:ext cx="2512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How can we infer characteristics of the genome of LICA?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589126" y="2241803"/>
            <a:ext cx="2512956" cy="156966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Which families were ‘born’ during the transition to insects?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63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53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9471" y="176567"/>
            <a:ext cx="6458909" cy="6407348"/>
            <a:chOff x="149471" y="176567"/>
            <a:chExt cx="6458909" cy="640734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471" y="264546"/>
              <a:ext cx="5829300" cy="6264696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5979298" y="371228"/>
              <a:ext cx="270124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277839" y="176567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785338" y="670224"/>
              <a:ext cx="469387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277839" y="475563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319346" y="969220"/>
              <a:ext cx="945739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277839" y="774559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5565531" y="1259196"/>
              <a:ext cx="690764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277839" y="1064535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5416062" y="1568934"/>
              <a:ext cx="842350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277839" y="1374273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6020031" y="1839518"/>
              <a:ext cx="234890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277839" y="1644857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5635869" y="2192435"/>
              <a:ext cx="622774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277839" y="1997774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5565531" y="2500223"/>
              <a:ext cx="693112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277839" y="2305562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5565531" y="2797906"/>
              <a:ext cx="690905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277839" y="2603245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5319346" y="3088052"/>
              <a:ext cx="939297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277839" y="2893391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5416062" y="3336553"/>
              <a:ext cx="840449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277839" y="3141892"/>
              <a:ext cx="330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</a:rPr>
                <a:t>2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5910913" y="3635549"/>
              <a:ext cx="344239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277839" y="3440888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</a:rPr>
                <a:t>2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5486400" y="3967281"/>
              <a:ext cx="769094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6277839" y="3772620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</a:rPr>
                <a:t>0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5715000" y="4292653"/>
              <a:ext cx="549022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6277839" y="4097992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</a:rPr>
                <a:t>5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5785338" y="4591536"/>
              <a:ext cx="481788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277839" y="4396875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</a:rPr>
                <a:t>2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5565531" y="4908059"/>
              <a:ext cx="699705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6277839" y="4713398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</a:rPr>
                <a:t>3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5785338" y="5225359"/>
              <a:ext cx="473305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6277839" y="5030698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</a:rPr>
                <a:t>1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5565531" y="5506771"/>
              <a:ext cx="689621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6277839" y="5312110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</a:rPr>
                <a:t>1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5600700" y="5814559"/>
              <a:ext cx="654452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6277839" y="5619898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</a:rPr>
                <a:t>1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5715000" y="6121397"/>
              <a:ext cx="543412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6277839" y="5926736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0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5319346" y="6409244"/>
              <a:ext cx="939298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6277839" y="6214583"/>
              <a:ext cx="330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</a:rPr>
                <a:t>1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916726" y="695431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0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919661" y="1304159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0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321782" y="978429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0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14051" y="625726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0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75497" y="2305562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0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170849" y="2296184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0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443412" y="2519704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0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999400" y="2790059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0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374533" y="3302388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</a:rPr>
                <a:t>0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359272" y="3363932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5"/>
                  </a:solidFill>
                </a:rPr>
                <a:t>2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902077" y="3699074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5"/>
                  </a:solidFill>
                </a:rPr>
                <a:t>1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998790" y="4291755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5"/>
                  </a:solidFill>
                </a:rPr>
                <a:t>1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394440" y="4405667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5"/>
                  </a:solidFill>
                </a:rPr>
                <a:t>2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778376" y="4627009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5"/>
                  </a:solidFill>
                </a:rPr>
                <a:t>2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082318" y="4892198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5"/>
                  </a:solidFill>
                </a:rPr>
                <a:t>2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770184" y="5666064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5"/>
                  </a:solidFill>
                </a:rPr>
                <a:t>1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859578" y="6005747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5"/>
                  </a:solidFill>
                </a:rPr>
                <a:t>1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362205" y="6076974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5"/>
                  </a:solidFill>
                </a:rPr>
                <a:t>1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848712" y="5844398"/>
              <a:ext cx="360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5"/>
                  </a:solidFill>
                </a:rPr>
                <a:t>1</a:t>
              </a:r>
              <a:endParaRPr lang="en-US" sz="1200" dirty="0">
                <a:solidFill>
                  <a:schemeClr val="accent5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2122616" y="5899109"/>
              <a:ext cx="180241" cy="18024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V="1">
              <a:off x="2036157" y="5582529"/>
              <a:ext cx="180241" cy="18024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7" name="Straight Arrow Connector 96"/>
          <p:cNvCxnSpPr/>
          <p:nvPr/>
        </p:nvCxnSpPr>
        <p:spPr>
          <a:xfrm>
            <a:off x="1321782" y="4030165"/>
            <a:ext cx="628643" cy="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1382305" y="3794668"/>
            <a:ext cx="427817" cy="3693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+1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822831" y="3964284"/>
            <a:ext cx="21541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147 novel insect families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1849432" y="3617120"/>
            <a:ext cx="430711" cy="430711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6589126" y="2241803"/>
            <a:ext cx="2512956" cy="156966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Which families were ‘born’ during the transition to insects?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694630" y="-3887"/>
            <a:ext cx="2512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How can we infer characteristics of the genome of LICA?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64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44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Novel insect families correspond to insect lifestyle adaptations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96317" y="2028613"/>
            <a:ext cx="4238038" cy="400110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7 </a:t>
            </a:r>
            <a:r>
              <a:rPr lang="en-US" sz="2000" dirty="0" smtClean="0">
                <a:solidFill>
                  <a:srgbClr val="0070C0"/>
                </a:solidFill>
              </a:rPr>
              <a:t>chitin </a:t>
            </a:r>
            <a:r>
              <a:rPr lang="en-US" sz="2000" dirty="0">
                <a:solidFill>
                  <a:srgbClr val="0070C0"/>
                </a:solidFill>
              </a:rPr>
              <a:t>and cuticle production families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1371" y="1813169"/>
            <a:ext cx="3079695" cy="83099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Changes in exoskeleton development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65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6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Novel insect families correspond to insect lifestyle adaptations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96317" y="2028613"/>
            <a:ext cx="4238038" cy="400110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7 </a:t>
            </a:r>
            <a:r>
              <a:rPr lang="en-US" sz="2000" dirty="0" smtClean="0">
                <a:solidFill>
                  <a:srgbClr val="0070C0"/>
                </a:solidFill>
              </a:rPr>
              <a:t>chitin </a:t>
            </a:r>
            <a:r>
              <a:rPr lang="en-US" sz="2000" dirty="0">
                <a:solidFill>
                  <a:srgbClr val="0070C0"/>
                </a:solidFill>
              </a:rPr>
              <a:t>and cuticle production families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19409" y="2983581"/>
            <a:ext cx="3991854" cy="1015663"/>
          </a:xfrm>
          <a:prstGeom prst="rect">
            <a:avLst/>
          </a:prstGeom>
          <a:noFill/>
          <a:ln>
            <a:solidFill>
              <a:schemeClr val="accent5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1 </a:t>
            </a:r>
            <a:r>
              <a:rPr lang="en-US" sz="2000" dirty="0" smtClean="0">
                <a:solidFill>
                  <a:srgbClr val="0070C0"/>
                </a:solidFill>
              </a:rPr>
              <a:t>visual </a:t>
            </a:r>
            <a:r>
              <a:rPr lang="en-US" sz="2000" dirty="0">
                <a:solidFill>
                  <a:srgbClr val="0070C0"/>
                </a:solidFill>
              </a:rPr>
              <a:t>learning and </a:t>
            </a:r>
            <a:r>
              <a:rPr lang="en-US" sz="2000" dirty="0" smtClean="0">
                <a:solidFill>
                  <a:srgbClr val="0070C0"/>
                </a:solidFill>
              </a:rPr>
              <a:t>behavior family</a:t>
            </a:r>
            <a:endParaRPr lang="en-US" sz="2000" dirty="0">
              <a:solidFill>
                <a:srgbClr val="0070C0"/>
              </a:solidFill>
            </a:endParaRPr>
          </a:p>
          <a:p>
            <a:pPr algn="ctr"/>
            <a:r>
              <a:rPr lang="en-US" sz="2000" dirty="0">
                <a:solidFill>
                  <a:srgbClr val="0070C0"/>
                </a:solidFill>
              </a:rPr>
              <a:t>2 odorant binding families 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</a:rPr>
              <a:t>5 families involved in neural activity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1371" y="1813169"/>
            <a:ext cx="3079695" cy="83099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Changes in exoskeleton development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1370" y="3075913"/>
            <a:ext cx="3079696" cy="83099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Ability to sense in a terrestrial environment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66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Novel insect families correspond to insect lifestyle adaptations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96317" y="2028613"/>
            <a:ext cx="4238038" cy="400110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7 </a:t>
            </a:r>
            <a:r>
              <a:rPr lang="en-US" sz="2000" dirty="0" smtClean="0">
                <a:solidFill>
                  <a:srgbClr val="0070C0"/>
                </a:solidFill>
              </a:rPr>
              <a:t>chitin </a:t>
            </a:r>
            <a:r>
              <a:rPr lang="en-US" sz="2000" dirty="0">
                <a:solidFill>
                  <a:srgbClr val="0070C0"/>
                </a:solidFill>
              </a:rPr>
              <a:t>and cuticle production families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19409" y="2983581"/>
            <a:ext cx="3991854" cy="1015663"/>
          </a:xfrm>
          <a:prstGeom prst="rect">
            <a:avLst/>
          </a:prstGeom>
          <a:noFill/>
          <a:ln>
            <a:solidFill>
              <a:schemeClr val="accent5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1 </a:t>
            </a:r>
            <a:r>
              <a:rPr lang="en-US" sz="2000" dirty="0" smtClean="0">
                <a:solidFill>
                  <a:srgbClr val="0070C0"/>
                </a:solidFill>
              </a:rPr>
              <a:t>visual </a:t>
            </a:r>
            <a:r>
              <a:rPr lang="en-US" sz="2000" dirty="0">
                <a:solidFill>
                  <a:srgbClr val="0070C0"/>
                </a:solidFill>
              </a:rPr>
              <a:t>learning and </a:t>
            </a:r>
            <a:r>
              <a:rPr lang="en-US" sz="2000" dirty="0" smtClean="0">
                <a:solidFill>
                  <a:srgbClr val="0070C0"/>
                </a:solidFill>
              </a:rPr>
              <a:t>behavior family</a:t>
            </a:r>
            <a:endParaRPr lang="en-US" sz="2000" dirty="0">
              <a:solidFill>
                <a:srgbClr val="0070C0"/>
              </a:solidFill>
            </a:endParaRPr>
          </a:p>
          <a:p>
            <a:pPr algn="ctr"/>
            <a:r>
              <a:rPr lang="en-US" sz="2000" dirty="0">
                <a:solidFill>
                  <a:srgbClr val="0070C0"/>
                </a:solidFill>
              </a:rPr>
              <a:t>2 odorant binding families 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</a:rPr>
              <a:t>5 families involved in neural activity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01825" y="4554102"/>
            <a:ext cx="4027023" cy="707886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1 larval behavior family 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</a:rPr>
              <a:t>4 </a:t>
            </a:r>
            <a:r>
              <a:rPr lang="en-US" sz="2000" dirty="0" smtClean="0">
                <a:solidFill>
                  <a:srgbClr val="0070C0"/>
                </a:solidFill>
              </a:rPr>
              <a:t>imaginal </a:t>
            </a:r>
            <a:r>
              <a:rPr lang="en-US" sz="2000" dirty="0">
                <a:solidFill>
                  <a:srgbClr val="0070C0"/>
                </a:solidFill>
              </a:rPr>
              <a:t>disk development families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1371" y="1813169"/>
            <a:ext cx="3079695" cy="83099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Changes in exoskeleton development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1370" y="3075913"/>
            <a:ext cx="3079696" cy="83099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Ability to sense in a terrestrial environment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0980" y="4492546"/>
            <a:ext cx="2200472" cy="83099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Unique development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67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2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Novel insect families correspond to insect lifestyle adaptations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96317" y="2028613"/>
            <a:ext cx="4238038" cy="400110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7 </a:t>
            </a:r>
            <a:r>
              <a:rPr lang="en-US" sz="2000" dirty="0" smtClean="0">
                <a:solidFill>
                  <a:srgbClr val="0070C0"/>
                </a:solidFill>
              </a:rPr>
              <a:t>chitin </a:t>
            </a:r>
            <a:r>
              <a:rPr lang="en-US" sz="2000" dirty="0">
                <a:solidFill>
                  <a:srgbClr val="0070C0"/>
                </a:solidFill>
              </a:rPr>
              <a:t>and cuticle production families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19409" y="2983581"/>
            <a:ext cx="3991854" cy="1015663"/>
          </a:xfrm>
          <a:prstGeom prst="rect">
            <a:avLst/>
          </a:prstGeom>
          <a:noFill/>
          <a:ln>
            <a:solidFill>
              <a:schemeClr val="accent5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1 </a:t>
            </a:r>
            <a:r>
              <a:rPr lang="en-US" sz="2000" dirty="0" smtClean="0">
                <a:solidFill>
                  <a:srgbClr val="0070C0"/>
                </a:solidFill>
              </a:rPr>
              <a:t>visual </a:t>
            </a:r>
            <a:r>
              <a:rPr lang="en-US" sz="2000" dirty="0">
                <a:solidFill>
                  <a:srgbClr val="0070C0"/>
                </a:solidFill>
              </a:rPr>
              <a:t>learning and </a:t>
            </a:r>
            <a:r>
              <a:rPr lang="en-US" sz="2000" dirty="0" smtClean="0">
                <a:solidFill>
                  <a:srgbClr val="0070C0"/>
                </a:solidFill>
              </a:rPr>
              <a:t>behavior family</a:t>
            </a:r>
            <a:endParaRPr lang="en-US" sz="2000" dirty="0">
              <a:solidFill>
                <a:srgbClr val="0070C0"/>
              </a:solidFill>
            </a:endParaRPr>
          </a:p>
          <a:p>
            <a:pPr algn="ctr"/>
            <a:r>
              <a:rPr lang="en-US" sz="2000" dirty="0">
                <a:solidFill>
                  <a:srgbClr val="0070C0"/>
                </a:solidFill>
              </a:rPr>
              <a:t>2 odorant binding families 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</a:rPr>
              <a:t>5 families involved in neural activity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01825" y="4554102"/>
            <a:ext cx="4027023" cy="707886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1 larval behavior family 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</a:rPr>
              <a:t>4 </a:t>
            </a:r>
            <a:r>
              <a:rPr lang="en-US" sz="2000" dirty="0" smtClean="0">
                <a:solidFill>
                  <a:srgbClr val="0070C0"/>
                </a:solidFill>
              </a:rPr>
              <a:t>imaginal </a:t>
            </a:r>
            <a:r>
              <a:rPr lang="en-US" sz="2000" dirty="0">
                <a:solidFill>
                  <a:srgbClr val="0070C0"/>
                </a:solidFill>
              </a:rPr>
              <a:t>disk development families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13951" y="5816846"/>
            <a:ext cx="3402770" cy="400110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3 wing morphogenesis families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1371" y="1813169"/>
            <a:ext cx="3079695" cy="83099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Changes in exoskeleton development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1370" y="3075913"/>
            <a:ext cx="3079696" cy="83099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Ability to sense in a terrestrial environment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0980" y="4492546"/>
            <a:ext cx="2200472" cy="83099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Unique development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66309" y="5786069"/>
            <a:ext cx="909815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Flight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68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24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All data has been made available in our </a:t>
            </a:r>
            <a:r>
              <a:rPr lang="en-US" sz="2800" dirty="0">
                <a:solidFill>
                  <a:srgbClr val="0070C0"/>
                </a:solidFill>
              </a:rPr>
              <a:t>online </a:t>
            </a:r>
            <a:r>
              <a:rPr lang="en-US" sz="2800" dirty="0" smtClean="0">
                <a:solidFill>
                  <a:srgbClr val="0070C0"/>
                </a:solidFill>
              </a:rPr>
              <a:t>tool</a:t>
            </a:r>
            <a:r>
              <a:rPr lang="en-US" sz="2400" dirty="0">
                <a:solidFill>
                  <a:srgbClr val="0070C0"/>
                </a:solidFill>
              </a:rPr>
              <a:t/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  <a:hlinkClick r:id="rId2"/>
              </a:rPr>
              <a:t>https://cgi.soic.indiana.edu/~</a:t>
            </a:r>
            <a:r>
              <a:rPr lang="en-US" sz="2400" dirty="0" smtClean="0">
                <a:solidFill>
                  <a:srgbClr val="0070C0"/>
                </a:solidFill>
                <a:hlinkClick r:id="rId2"/>
              </a:rPr>
              <a:t>grthomas/i5k/i5k_phylo.html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9889"/>
            <a:ext cx="9144000" cy="89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3993"/>
            <a:ext cx="9144000" cy="415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69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95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5" y="0"/>
            <a:ext cx="1929498" cy="6854348"/>
          </a:xfrm>
        </p:spPr>
      </p:pic>
      <p:sp>
        <p:nvSpPr>
          <p:cNvPr id="14" name="Rectangle 13"/>
          <p:cNvSpPr/>
          <p:nvPr/>
        </p:nvSpPr>
        <p:spPr>
          <a:xfrm>
            <a:off x="101524" y="0"/>
            <a:ext cx="720067" cy="68543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76700" y="428625"/>
            <a:ext cx="47339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27 </a:t>
            </a:r>
            <a:r>
              <a:rPr lang="en-US" sz="2800" dirty="0">
                <a:solidFill>
                  <a:srgbClr val="0070C0"/>
                </a:solidFill>
              </a:rPr>
              <a:t>genomes sequenced as part of the i5k pilot </a:t>
            </a:r>
            <a:r>
              <a:rPr lang="en-US" sz="2800" dirty="0" smtClean="0">
                <a:solidFill>
                  <a:srgbClr val="0070C0"/>
                </a:solidFill>
              </a:rPr>
              <a:t>project</a:t>
            </a:r>
          </a:p>
          <a:p>
            <a:pPr algn="ctr"/>
            <a:endParaRPr lang="en-US" sz="2800" dirty="0">
              <a:solidFill>
                <a:srgbClr val="0070C0"/>
              </a:solidFill>
            </a:endParaRPr>
          </a:p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49 previously sequenced arthropod genomes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520" y="261134"/>
            <a:ext cx="1428750" cy="10763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37156" y="1337459"/>
            <a:ext cx="1013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+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7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95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All data has been made available in our </a:t>
            </a:r>
            <a:r>
              <a:rPr lang="en-US" sz="2800" dirty="0">
                <a:solidFill>
                  <a:srgbClr val="0070C0"/>
                </a:solidFill>
              </a:rPr>
              <a:t>online </a:t>
            </a:r>
            <a:r>
              <a:rPr lang="en-US" sz="2800" dirty="0" smtClean="0">
                <a:solidFill>
                  <a:srgbClr val="0070C0"/>
                </a:solidFill>
              </a:rPr>
              <a:t>tool</a:t>
            </a:r>
            <a:r>
              <a:rPr lang="en-US" sz="2400" dirty="0">
                <a:solidFill>
                  <a:srgbClr val="0070C0"/>
                </a:solidFill>
              </a:rPr>
              <a:t/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  <a:hlinkClick r:id="rId3"/>
              </a:rPr>
              <a:t>https://cgi.soic.indiana.edu/~</a:t>
            </a:r>
            <a:r>
              <a:rPr lang="en-US" sz="2400" dirty="0" smtClean="0">
                <a:solidFill>
                  <a:srgbClr val="0070C0"/>
                </a:solidFill>
                <a:hlinkClick r:id="rId3"/>
              </a:rPr>
              <a:t>grthomas/i5k/i5k_phylo.html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5639"/>
            <a:ext cx="9144000" cy="393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70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35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Acknowledgments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6386"/>
            <a:ext cx="3574574" cy="31124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Matthew Hahn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Stephen Richards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Rob Waterhouse</a:t>
            </a:r>
          </a:p>
          <a:p>
            <a:r>
              <a:rPr lang="en-US" dirty="0">
                <a:solidFill>
                  <a:srgbClr val="0070C0"/>
                </a:solidFill>
              </a:rPr>
              <a:t>Jessica </a:t>
            </a:r>
            <a:r>
              <a:rPr lang="en-US" dirty="0" smtClean="0">
                <a:solidFill>
                  <a:srgbClr val="0070C0"/>
                </a:solidFill>
              </a:rPr>
              <a:t>Garb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Elias </a:t>
            </a:r>
            <a:r>
              <a:rPr lang="en-US" dirty="0" err="1" smtClean="0">
                <a:solidFill>
                  <a:srgbClr val="0070C0"/>
                </a:solidFill>
              </a:rPr>
              <a:t>Dohmen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Ariel </a:t>
            </a:r>
            <a:r>
              <a:rPr lang="en-US" dirty="0" err="1" smtClean="0">
                <a:solidFill>
                  <a:srgbClr val="0070C0"/>
                </a:solidFill>
              </a:rPr>
              <a:t>Chipman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" y="5488466"/>
            <a:ext cx="1428750" cy="10763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9139" y="5936956"/>
            <a:ext cx="5688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Gene family website: </a:t>
            </a:r>
            <a:r>
              <a:rPr lang="en-US" dirty="0">
                <a:solidFill>
                  <a:srgbClr val="0070C0"/>
                </a:solidFill>
                <a:hlinkClick r:id="rId4"/>
              </a:rPr>
              <a:t>https://cgi.soic.indiana.edu/~grthomas/i5k/i5k_phylo.html</a:t>
            </a:r>
            <a:r>
              <a:rPr lang="en-US" dirty="0">
                <a:solidFill>
                  <a:srgbClr val="0070C0"/>
                </a:solidFill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99139" y="5277458"/>
            <a:ext cx="2132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i5k </a:t>
            </a:r>
            <a:r>
              <a:rPr lang="en-US" dirty="0"/>
              <a:t>website: 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://i5k.github.io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61791" y="1919657"/>
            <a:ext cx="3856893" cy="311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The i5k community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The Hahn lab + Clara Boothby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3652"/>
            <a:ext cx="600074" cy="68543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05470" y="1341157"/>
            <a:ext cx="134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yriad Pro" pitchFamily="34" charset="0"/>
              </a:rPr>
              <a:t>(4 species)</a:t>
            </a:r>
            <a:endParaRPr lang="en-US" sz="1400" dirty="0"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6166" y="3891901"/>
            <a:ext cx="134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yriad Pro" pitchFamily="34" charset="0"/>
              </a:rPr>
              <a:t>(2 species)</a:t>
            </a:r>
            <a:endParaRPr lang="en-US" sz="1400" dirty="0"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5922" y="4863542"/>
            <a:ext cx="134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yriad Pro" pitchFamily="34" charset="0"/>
              </a:rPr>
              <a:t>(7 species)</a:t>
            </a:r>
            <a:endParaRPr lang="en-US" sz="1400" dirty="0">
              <a:latin typeface="Myriad Pro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8004" y="5228979"/>
            <a:ext cx="134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yriad Pro" pitchFamily="34" charset="0"/>
              </a:rPr>
              <a:t>(24 species)</a:t>
            </a:r>
            <a:endParaRPr lang="en-US" sz="1400" dirty="0">
              <a:latin typeface="Myriad Pro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8495" y="5542933"/>
            <a:ext cx="134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yriad Pro" pitchFamily="34" charset="0"/>
              </a:rPr>
              <a:t>(6 species)</a:t>
            </a:r>
            <a:endParaRPr lang="en-US" sz="1400" dirty="0"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8428" y="6176019"/>
            <a:ext cx="134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yriad Pro" pitchFamily="34" charset="0"/>
              </a:rPr>
              <a:t>(5 species)</a:t>
            </a:r>
            <a:endParaRPr lang="en-US" sz="1400" dirty="0">
              <a:latin typeface="Myriad Pro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0243" y="6484685"/>
            <a:ext cx="1343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yriad Pro" pitchFamily="34" charset="0"/>
              </a:rPr>
              <a:t>(14 species)</a:t>
            </a:r>
            <a:endParaRPr lang="en-US" sz="1400" dirty="0">
              <a:latin typeface="Myriad Pro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3" y="107578"/>
            <a:ext cx="1337014" cy="66518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37156" y="1337459"/>
            <a:ext cx="1013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+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76700" y="428625"/>
            <a:ext cx="47339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27 </a:t>
            </a:r>
            <a:r>
              <a:rPr lang="en-US" sz="2800" dirty="0">
                <a:solidFill>
                  <a:srgbClr val="0070C0"/>
                </a:solidFill>
              </a:rPr>
              <a:t>genomes sequenced as part of the i5k pilot </a:t>
            </a:r>
            <a:r>
              <a:rPr lang="en-US" sz="2800" dirty="0" smtClean="0">
                <a:solidFill>
                  <a:srgbClr val="0070C0"/>
                </a:solidFill>
              </a:rPr>
              <a:t>project</a:t>
            </a:r>
          </a:p>
          <a:p>
            <a:pPr algn="ctr"/>
            <a:endParaRPr lang="en-US" sz="2800" dirty="0">
              <a:solidFill>
                <a:srgbClr val="0070C0"/>
              </a:solidFill>
            </a:endParaRPr>
          </a:p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49 previously sequenced arthropod genomes</a:t>
            </a:r>
          </a:p>
          <a:p>
            <a:pPr algn="ctr"/>
            <a:endParaRPr lang="en-US" sz="2800" dirty="0">
              <a:solidFill>
                <a:srgbClr val="0070C0"/>
              </a:solidFill>
            </a:endParaRPr>
          </a:p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Spanning 21 arthropod orders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520" y="261134"/>
            <a:ext cx="1428750" cy="10763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8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91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Questions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What are the relationships among species and orders?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What are the patterns of genome evolution?</a:t>
            </a:r>
          </a:p>
          <a:p>
            <a:pPr marL="400050" lvl="1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What did the genome of the last insect common ancestor (LICA) look like?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DC204-A77F-4DD4-ABAB-8B508D8FB81F}" type="slidenum">
              <a:rPr lang="en-US" smtClean="0"/>
              <a:pPr/>
              <a:t>9</a:t>
            </a:fld>
            <a:r>
              <a:rPr lang="en-US" smtClean="0"/>
              <a:t> / 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6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70861</TotalTime>
  <Words>2059</Words>
  <Application>Microsoft Office PowerPoint</Application>
  <PresentationFormat>On-screen Show (4:3)</PresentationFormat>
  <Paragraphs>668</Paragraphs>
  <Slides>71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77" baseType="lpstr">
      <vt:lpstr>Arial</vt:lpstr>
      <vt:lpstr>Calibri</vt:lpstr>
      <vt:lpstr>Myriad Pro</vt:lpstr>
      <vt:lpstr>Wingdings</vt:lpstr>
      <vt:lpstr>Office Theme</vt:lpstr>
      <vt:lpstr>1_Office Theme</vt:lpstr>
      <vt:lpstr>PowerPoint Presentation</vt:lpstr>
      <vt:lpstr>Arthropods are the largest group of multicellular organisms</vt:lpstr>
      <vt:lpstr>Arthropods are the largest group of multicellular organisms</vt:lpstr>
      <vt:lpstr>Arthropods exhibit great phenotypic and behavioral diversity</vt:lpstr>
      <vt:lpstr>The i5k pilot project has sequenced 27 insect genomes </vt:lpstr>
      <vt:lpstr>PowerPoint Presentation</vt:lpstr>
      <vt:lpstr>PowerPoint Presentation</vt:lpstr>
      <vt:lpstr>PowerPoint Presentation</vt:lpstr>
      <vt:lpstr>Questions</vt:lpstr>
      <vt:lpstr>Questions</vt:lpstr>
      <vt:lpstr>Orthology prediction from OrthoDB</vt:lpstr>
      <vt:lpstr>Orthologs for phylogenetics</vt:lpstr>
      <vt:lpstr>Orthologs for phylogenetics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Backbone Phylogeny Construction</vt:lpstr>
      <vt:lpstr>Backbone Phylogeny Construction</vt:lpstr>
      <vt:lpstr>PowerPoint Presentation</vt:lpstr>
      <vt:lpstr>PowerPoint Presentation</vt:lpstr>
      <vt:lpstr>Monophyletic Crustacea?</vt:lpstr>
      <vt:lpstr>Monophyletic Crustacea?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Monophyletic crustacea?</vt:lpstr>
      <vt:lpstr>Monophyletic crustacea?</vt:lpstr>
      <vt:lpstr>Multi-species order phylogeny construction</vt:lpstr>
      <vt:lpstr>PowerPoint Presentation</vt:lpstr>
      <vt:lpstr>PowerPoint Presentation</vt:lpstr>
      <vt:lpstr>PowerPoint Presentation</vt:lpstr>
      <vt:lpstr>Questions</vt:lpstr>
      <vt:lpstr>PowerPoint Presentation</vt:lpstr>
      <vt:lpstr>Evolutionary rates require a time tree</vt:lpstr>
      <vt:lpstr>PowerPoint Presentation</vt:lpstr>
      <vt:lpstr>PowerPoint Presentation</vt:lpstr>
      <vt:lpstr>Gene duplications can lead to important functional evolution</vt:lpstr>
      <vt:lpstr>Gene family analysis: Example</vt:lpstr>
      <vt:lpstr>Gene family analysis: Example</vt:lpstr>
      <vt:lpstr>Gene family analysis: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  <vt:lpstr>What does the ancestral insect look like?</vt:lpstr>
      <vt:lpstr>What does the ancestral insect look like?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Novel insect families correspond to insect lifestyle adaptations</vt:lpstr>
      <vt:lpstr>Novel insect families correspond to insect lifestyle adaptations</vt:lpstr>
      <vt:lpstr>Novel insect families correspond to insect lifestyle adaptations</vt:lpstr>
      <vt:lpstr>Novel insect families correspond to insect lifestyle adaptations</vt:lpstr>
      <vt:lpstr>All data has been made available in our online tool https://cgi.soic.indiana.edu/~grthomas/i5k/i5k_phylo.html </vt:lpstr>
      <vt:lpstr>All data has been made available in our online tool https://cgi.soic.indiana.edu/~grthomas/i5k/i5k_phylo.html </vt:lpstr>
      <vt:lpstr>Acknowledgments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Convergent evolution of the genomes of marine mammals</dc:title>
  <dc:creator>Gregg</dc:creator>
  <cp:lastModifiedBy>Gregg</cp:lastModifiedBy>
  <cp:revision>768</cp:revision>
  <dcterms:created xsi:type="dcterms:W3CDTF">2014-05-14T03:12:44Z</dcterms:created>
  <dcterms:modified xsi:type="dcterms:W3CDTF">2017-06-07T16:25:28Z</dcterms:modified>
</cp:coreProperties>
</file>