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</p:sldMasterIdLst>
  <p:notesMasterIdLst>
    <p:notesMasterId r:id="rId62"/>
  </p:notesMasterIdLst>
  <p:sldIdLst>
    <p:sldId id="352" r:id="rId3"/>
    <p:sldId id="353" r:id="rId4"/>
    <p:sldId id="505" r:id="rId5"/>
    <p:sldId id="330" r:id="rId6"/>
    <p:sldId id="484" r:id="rId7"/>
    <p:sldId id="523" r:id="rId8"/>
    <p:sldId id="355" r:id="rId9"/>
    <p:sldId id="364" r:id="rId10"/>
    <p:sldId id="357" r:id="rId11"/>
    <p:sldId id="358" r:id="rId12"/>
    <p:sldId id="359" r:id="rId13"/>
    <p:sldId id="404" r:id="rId14"/>
    <p:sldId id="403" r:id="rId15"/>
    <p:sldId id="366" r:id="rId16"/>
    <p:sldId id="398" r:id="rId17"/>
    <p:sldId id="434" r:id="rId18"/>
    <p:sldId id="433" r:id="rId19"/>
    <p:sldId id="495" r:id="rId20"/>
    <p:sldId id="513" r:id="rId21"/>
    <p:sldId id="514" r:id="rId22"/>
    <p:sldId id="515" r:id="rId23"/>
    <p:sldId id="528" r:id="rId24"/>
    <p:sldId id="529" r:id="rId25"/>
    <p:sldId id="498" r:id="rId26"/>
    <p:sldId id="425" r:id="rId27"/>
    <p:sldId id="406" r:id="rId28"/>
    <p:sldId id="368" r:id="rId29"/>
    <p:sldId id="467" r:id="rId30"/>
    <p:sldId id="468" r:id="rId31"/>
    <p:sldId id="369" r:id="rId32"/>
    <p:sldId id="414" r:id="rId33"/>
    <p:sldId id="438" r:id="rId34"/>
    <p:sldId id="416" r:id="rId35"/>
    <p:sldId id="530" r:id="rId36"/>
    <p:sldId id="440" r:id="rId37"/>
    <p:sldId id="441" r:id="rId38"/>
    <p:sldId id="443" r:id="rId39"/>
    <p:sldId id="499" r:id="rId40"/>
    <p:sldId id="448" r:id="rId41"/>
    <p:sldId id="506" r:id="rId42"/>
    <p:sldId id="504" r:id="rId43"/>
    <p:sldId id="470" r:id="rId44"/>
    <p:sldId id="418" r:id="rId45"/>
    <p:sldId id="419" r:id="rId46"/>
    <p:sldId id="488" r:id="rId47"/>
    <p:sldId id="474" r:id="rId48"/>
    <p:sldId id="493" r:id="rId49"/>
    <p:sldId id="494" r:id="rId50"/>
    <p:sldId id="524" r:id="rId51"/>
    <p:sldId id="519" r:id="rId52"/>
    <p:sldId id="481" r:id="rId53"/>
    <p:sldId id="482" r:id="rId54"/>
    <p:sldId id="527" r:id="rId55"/>
    <p:sldId id="526" r:id="rId56"/>
    <p:sldId id="525" r:id="rId57"/>
    <p:sldId id="507" r:id="rId58"/>
    <p:sldId id="501" r:id="rId59"/>
    <p:sldId id="502" r:id="rId60"/>
    <p:sldId id="50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BAA385-2C75-4340-AA0B-8909D0F25CD8}">
          <p14:sldIdLst>
            <p14:sldId id="352"/>
            <p14:sldId id="353"/>
            <p14:sldId id="505"/>
            <p14:sldId id="330"/>
            <p14:sldId id="484"/>
            <p14:sldId id="523"/>
            <p14:sldId id="355"/>
            <p14:sldId id="364"/>
            <p14:sldId id="357"/>
            <p14:sldId id="358"/>
            <p14:sldId id="359"/>
            <p14:sldId id="404"/>
            <p14:sldId id="403"/>
            <p14:sldId id="366"/>
            <p14:sldId id="398"/>
            <p14:sldId id="434"/>
            <p14:sldId id="433"/>
            <p14:sldId id="495"/>
            <p14:sldId id="513"/>
            <p14:sldId id="514"/>
            <p14:sldId id="515"/>
            <p14:sldId id="528"/>
            <p14:sldId id="529"/>
            <p14:sldId id="498"/>
            <p14:sldId id="425"/>
            <p14:sldId id="406"/>
            <p14:sldId id="368"/>
            <p14:sldId id="467"/>
            <p14:sldId id="468"/>
            <p14:sldId id="369"/>
            <p14:sldId id="414"/>
            <p14:sldId id="438"/>
            <p14:sldId id="416"/>
            <p14:sldId id="530"/>
            <p14:sldId id="440"/>
            <p14:sldId id="441"/>
            <p14:sldId id="443"/>
            <p14:sldId id="499"/>
            <p14:sldId id="448"/>
            <p14:sldId id="506"/>
            <p14:sldId id="504"/>
            <p14:sldId id="470"/>
            <p14:sldId id="418"/>
            <p14:sldId id="419"/>
            <p14:sldId id="488"/>
            <p14:sldId id="474"/>
            <p14:sldId id="493"/>
            <p14:sldId id="494"/>
            <p14:sldId id="524"/>
            <p14:sldId id="519"/>
            <p14:sldId id="481"/>
            <p14:sldId id="482"/>
            <p14:sldId id="527"/>
            <p14:sldId id="526"/>
            <p14:sldId id="525"/>
            <p14:sldId id="507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56"/>
    <a:srgbClr val="97BA4C"/>
    <a:srgbClr val="4C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701" autoAdjust="0"/>
  </p:normalViewPr>
  <p:slideViewPr>
    <p:cSldViewPr snapToGrid="0" snapToObject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DD5C-241A-A54A-908E-76C01CFB4FFC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8CAF-3EA0-674E-BEAE-492E20A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B598-7C8A-414E-91D5-B529C212F3BC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08F5-54C4-4867-B292-E3CAACC39822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DEA-B41F-4542-84BC-26C730883E4C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BC37-AE77-45B7-A17C-744CA258E2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DFCE-94E7-413F-B510-4966346EE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CCF5-A6B3-48F2-9948-E5ED2D419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EC59-0071-45C8-8448-CC3D2F3A6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ED81-6498-492D-B90D-7887AC4D04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33D-A315-4D4F-A399-518827977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8E30-BE18-442A-8EC0-0A679FD5C6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9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15EF-951C-4E52-9729-3482CB8B16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85EA-7A73-4BBB-8EBF-774A026209D1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‹#›</a:t>
            </a:fld>
            <a:r>
              <a:rPr lang="en-US" dirty="0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4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0458-A82C-4BDE-AAF7-C0FF53966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0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806C-B7E1-4AFE-A145-D537FA4DB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8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6935-C1EE-4404-8460-47E9D9E5D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4622-D830-4203-A263-6AE9194E690F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FEC7-8433-4F0C-A7A6-0B0DB6E20BC7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58D2-439A-430D-ADF7-FBD30DE3BD75}" type="datetime1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5ABA-4170-459F-AB30-57E4BE2798D4}" type="datetime1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1E0F-0675-4190-A8D3-99F86245F178}" type="datetime1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F04C-2056-4BCE-86F6-0DE4B8B424D8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6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35A9-CFDA-49FF-8FA0-06C2460386DC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6147-CE77-42AB-A961-2F5D510050CB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B522-A552-4E06-A854-D1EE7464F1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17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2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jpe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vethirtyeight.com/features/the-bugs-of-the-world-could-squish-us-all/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gsc.bcm.edu/arthropods/i5k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cgi.soic.indiana.edu/~grthomas/i5k/i5k_phyl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soic.indiana.edu/~grthomas/i5k/i5k_phylo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5k.github.io/" TargetMode="External"/><Relationship Id="rId4" Type="http://schemas.openxmlformats.org/officeDocument/2006/relationships/hyperlink" Target="https://cgi.soic.indiana.edu/~grthomas/i5k/i5k_phyl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" y="0"/>
            <a:ext cx="396718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5441" y="0"/>
            <a:ext cx="6858000" cy="153906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Evolution of the genes and genomes of 76 arthropod species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4230" y="4831976"/>
            <a:ext cx="5179770" cy="20260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Gregg Thomas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Indiana University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      </a:t>
            </a:r>
            <a:r>
              <a:rPr lang="en-US" sz="1400" dirty="0" smtClean="0">
                <a:solidFill>
                  <a:srgbClr val="0070C0"/>
                </a:solidFill>
                <a:cs typeface="Calibri"/>
              </a:rPr>
              <a:t>@</a:t>
            </a:r>
            <a:r>
              <a:rPr lang="en-US" sz="1400" dirty="0" err="1" smtClean="0">
                <a:solidFill>
                  <a:srgbClr val="0070C0"/>
                </a:solidFill>
                <a:cs typeface="Calibri"/>
              </a:rPr>
              <a:t>greggwcthomas</a:t>
            </a:r>
            <a:endParaRPr lang="en-US" sz="1400" dirty="0" smtClean="0">
              <a:solidFill>
                <a:srgbClr val="0070C0"/>
              </a:solidFill>
              <a:cs typeface="Calibri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Evolution, 06.26.17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15" y="4908072"/>
            <a:ext cx="1428750" cy="1076325"/>
          </a:xfrm>
          <a:prstGeom prst="rect">
            <a:avLst/>
          </a:prstGeom>
        </p:spPr>
      </p:pic>
      <p:pic>
        <p:nvPicPr>
          <p:cNvPr id="1030" name="Picture 6" descr="Image result for twitte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29" y="5759879"/>
            <a:ext cx="342901" cy="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did the genome of the last insect common ancestor (LICA) look like?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10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Orthology</a:t>
            </a:r>
            <a:r>
              <a:rPr lang="en-US" dirty="0" smtClean="0">
                <a:solidFill>
                  <a:srgbClr val="0070C0"/>
                </a:solidFill>
              </a:rPr>
              <a:t> prediction from </a:t>
            </a:r>
            <a:r>
              <a:rPr lang="en-US" dirty="0" err="1" smtClean="0">
                <a:solidFill>
                  <a:srgbClr val="0070C0"/>
                </a:solidFill>
              </a:rPr>
              <a:t>OrthoDB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 descr="C:\RMW\Conferences\AGS-2015\talk_poster\ortho-profil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204" y="1417638"/>
            <a:ext cx="6488001" cy="39844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956" y="6253950"/>
            <a:ext cx="224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 Waterhouse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5425" y="5715000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38,195 </a:t>
            </a:r>
            <a:r>
              <a:rPr lang="en-US" sz="2400" dirty="0" err="1" smtClean="0">
                <a:solidFill>
                  <a:srgbClr val="0070C0"/>
                </a:solidFill>
              </a:rPr>
              <a:t>ortho</a:t>
            </a:r>
            <a:r>
              <a:rPr lang="en-US" sz="2400" dirty="0" smtClean="0">
                <a:solidFill>
                  <a:srgbClr val="0070C0"/>
                </a:solidFill>
              </a:rPr>
              <a:t>-groups across 76 arthropod species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11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Backbone Phylogeny Construction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277"/>
              </p:ext>
            </p:extLst>
          </p:nvPr>
        </p:nvGraphicFramePr>
        <p:xfrm>
          <a:off x="1718454" y="1972538"/>
          <a:ext cx="570709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144"/>
                <a:gridCol w="1330067"/>
                <a:gridCol w="2626881"/>
              </a:tblGrid>
              <a:tr h="14671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Phylum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</a:t>
                      </a:r>
                      <a:r>
                        <a:rPr lang="en-US" sz="1800" b="1" baseline="0" dirty="0" smtClean="0"/>
                        <a:t> Orders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single-copy </a:t>
                      </a:r>
                      <a:r>
                        <a:rPr lang="en-US" sz="1800" b="1" dirty="0" err="1" smtClean="0"/>
                        <a:t>orthologs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71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Arthropoda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12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Backbone Phylogeny Construction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496" y="3453623"/>
            <a:ext cx="8262189" cy="2683740"/>
            <a:chOff x="276223" y="1840491"/>
            <a:chExt cx="8262189" cy="2683740"/>
          </a:xfrm>
        </p:grpSpPr>
        <p:sp>
          <p:nvSpPr>
            <p:cNvPr id="5" name="TextBox 4"/>
            <p:cNvSpPr txBox="1"/>
            <p:nvPr/>
          </p:nvSpPr>
          <p:spPr>
            <a:xfrm>
              <a:off x="276223" y="2030264"/>
              <a:ext cx="1876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 alignment methods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324100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0" y="1840491"/>
              <a:ext cx="1962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Maximum Likelihood gene trees</a:t>
              </a:r>
              <a:endParaRPr lang="en-US" sz="2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095875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0323" y="2030262"/>
              <a:ext cx="2128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 species tree methods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015" y="3600901"/>
              <a:ext cx="13668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MUSCLE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PASTA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794" y="3600901"/>
              <a:ext cx="190643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Consensus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Concatenation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Coalescent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0" idx="0"/>
              <a:endCxn id="5" idx="2"/>
            </p:cNvCxnSpPr>
            <p:nvPr/>
          </p:nvCxnSpPr>
          <p:spPr>
            <a:xfrm flipV="1">
              <a:off x="1214435" y="2861261"/>
              <a:ext cx="1" cy="7396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48535" y="2861261"/>
              <a:ext cx="1" cy="7310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81127"/>
              </p:ext>
            </p:extLst>
          </p:nvPr>
        </p:nvGraphicFramePr>
        <p:xfrm>
          <a:off x="1718454" y="1972538"/>
          <a:ext cx="570709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144"/>
                <a:gridCol w="1330067"/>
                <a:gridCol w="2626881"/>
              </a:tblGrid>
              <a:tr h="14671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Phylum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</a:t>
                      </a:r>
                      <a:r>
                        <a:rPr lang="en-US" sz="1800" b="1" baseline="0" dirty="0" smtClean="0"/>
                        <a:t> Orders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single-copy </a:t>
                      </a:r>
                      <a:r>
                        <a:rPr lang="en-US" sz="1800" b="1" dirty="0" err="1" smtClean="0"/>
                        <a:t>orthologs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71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Arthropoda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13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" y="165577"/>
            <a:ext cx="5910015" cy="6553200"/>
          </a:xfrm>
        </p:spPr>
      </p:pic>
      <p:sp>
        <p:nvSpPr>
          <p:cNvPr id="2" name="TextBox 1"/>
          <p:cNvSpPr txBox="1"/>
          <p:nvPr/>
        </p:nvSpPr>
        <p:spPr>
          <a:xfrm>
            <a:off x="5287875" y="14573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75" y="3848100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325" y="47720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400" y="508932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949" y="5397104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100" y="59912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200" y="629900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5612" y="228925"/>
            <a:ext cx="2702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backbone phylogeny based on: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-150 genes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-PASTA alignment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-ASTRAL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" y="165577"/>
            <a:ext cx="5910015" cy="6553200"/>
          </a:xfrm>
        </p:spPr>
      </p:pic>
      <p:sp>
        <p:nvSpPr>
          <p:cNvPr id="2" name="TextBox 1"/>
          <p:cNvSpPr txBox="1"/>
          <p:nvPr/>
        </p:nvSpPr>
        <p:spPr>
          <a:xfrm>
            <a:off x="5287875" y="14573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75" y="3848100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325" y="47720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400" y="508932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949" y="5397104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100" y="59912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200" y="629900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664" y="1949568"/>
            <a:ext cx="4677736" cy="111280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78400" y="2505971"/>
            <a:ext cx="1057665" cy="1973072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6065" y="4155877"/>
            <a:ext cx="14755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5613" y="228925"/>
            <a:ext cx="2615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backbone phylogeny based on: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-150 genes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-Pasta alignment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-ASTRAL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15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1601613"/>
            <a:ext cx="3465576" cy="3543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138" y="5530361"/>
            <a:ext cx="32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inferred topology…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16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1601613"/>
            <a:ext cx="3465576" cy="3543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55" y="1601613"/>
            <a:ext cx="3465961" cy="35439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6138" y="5530361"/>
            <a:ext cx="32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inferred topology…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1277" y="5530361"/>
            <a:ext cx="40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…differs from other inferred topologies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17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7" y="-8790"/>
            <a:ext cx="7325083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3027" y="2224456"/>
            <a:ext cx="9154932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6" y="-10006"/>
            <a:ext cx="368141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1" y="2366859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We observe 4 of the 15 possible </a:t>
            </a:r>
            <a:r>
              <a:rPr lang="en-US" sz="2800" dirty="0" err="1" smtClean="0">
                <a:solidFill>
                  <a:srgbClr val="0070C0"/>
                </a:solidFill>
              </a:rPr>
              <a:t>pancrustacea</a:t>
            </a:r>
            <a:r>
              <a:rPr lang="en-US" sz="2800" dirty="0" smtClean="0">
                <a:solidFill>
                  <a:srgbClr val="0070C0"/>
                </a:solidFill>
              </a:rPr>
              <a:t> topologies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are the largest group of multicellular organisms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56" y="1549007"/>
            <a:ext cx="4900893" cy="49008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6" y="-10006"/>
            <a:ext cx="368141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1" y="2366859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We observe 4 of the 15 possible </a:t>
            </a:r>
            <a:r>
              <a:rPr lang="en-US" sz="2800" dirty="0" err="1" smtClean="0">
                <a:solidFill>
                  <a:srgbClr val="0070C0"/>
                </a:solidFill>
              </a:rPr>
              <a:t>pancrustacea</a:t>
            </a:r>
            <a:r>
              <a:rPr lang="en-US" sz="2800" dirty="0" smtClean="0">
                <a:solidFill>
                  <a:srgbClr val="0070C0"/>
                </a:solidFill>
              </a:rPr>
              <a:t> topologies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13031" y="4284766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What happens if we decrease the number of species?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7" y="-10006"/>
            <a:ext cx="1829808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7" y="115690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7" y="463087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4" y="11568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06" y="4677635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7" y="-10006"/>
            <a:ext cx="1829808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17" y="115690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7" y="463087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4" y="11568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06" y="4677635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487008" y="2521059"/>
            <a:ext cx="390378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And if we decrease the number of species again?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0514" y="2224456"/>
            <a:ext cx="3659648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22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18" y="100718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41" y="111626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7" y="463087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58" y="107990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06" y="4677635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08" y="10131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06" y="10435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29" y="118896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46" y="11526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55" y="97080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31" y="225083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Even with more genes, methods still disagree on the correct topology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Of the 15 possible topologies, we recovered 9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Half the methods support a 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Even with more genes, methods still disagree on the correct topology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Of the 15 possible topologies, we recovered 8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Half the methods support a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19" y="4116213"/>
            <a:ext cx="2578998" cy="2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5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Multi-species order </a:t>
            </a:r>
            <a:r>
              <a:rPr lang="en-US" dirty="0">
                <a:solidFill>
                  <a:srgbClr val="0070C0"/>
                </a:solidFill>
              </a:rPr>
              <a:t>phylogeny construction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496" y="3997061"/>
            <a:ext cx="8130304" cy="2683740"/>
            <a:chOff x="276223" y="1840491"/>
            <a:chExt cx="8130304" cy="2683740"/>
          </a:xfrm>
        </p:grpSpPr>
        <p:sp>
          <p:nvSpPr>
            <p:cNvPr id="5" name="TextBox 4"/>
            <p:cNvSpPr txBox="1"/>
            <p:nvPr/>
          </p:nvSpPr>
          <p:spPr>
            <a:xfrm>
              <a:off x="276223" y="2030264"/>
              <a:ext cx="1876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 alignment methods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324100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0" y="1840491"/>
              <a:ext cx="1962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Maximum Likelihood gene trees</a:t>
              </a:r>
              <a:endParaRPr lang="en-US" sz="2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095875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0323" y="2030262"/>
              <a:ext cx="1996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 species tree methods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015" y="3600901"/>
              <a:ext cx="13668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MUSCLE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PASTA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794" y="3600901"/>
              <a:ext cx="190643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Consensus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Concatenation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Coalescent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0" idx="0"/>
              <a:endCxn id="5" idx="2"/>
            </p:cNvCxnSpPr>
            <p:nvPr/>
          </p:nvCxnSpPr>
          <p:spPr>
            <a:xfrm flipV="1">
              <a:off x="1214435" y="2861261"/>
              <a:ext cx="1" cy="7396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48535" y="2861261"/>
              <a:ext cx="1" cy="7310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66497"/>
              </p:ext>
            </p:extLst>
          </p:nvPr>
        </p:nvGraphicFramePr>
        <p:xfrm>
          <a:off x="1752332" y="1330939"/>
          <a:ext cx="563933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366"/>
                <a:gridCol w="1314275"/>
                <a:gridCol w="2595695"/>
              </a:tblGrid>
              <a:tr h="2612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Order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Species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# single-copy </a:t>
                      </a:r>
                      <a:r>
                        <a:rPr lang="en-US" sz="1600" b="1" dirty="0" err="1" smtClean="0"/>
                        <a:t>orthologs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Araneae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1627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Hemiptera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2053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Hymenoptera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2121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Coleoptera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3880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Lepidoptera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3660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16" name="Picture 4" descr="Image result for honey b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97538" y="228925"/>
            <a:ext cx="261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Arthropod phylogeny</a:t>
            </a:r>
          </a:p>
        </p:txBody>
      </p:sp>
    </p:spTree>
    <p:extLst>
      <p:ext uri="{BB962C8B-B14F-4D97-AF65-F5344CB8AC3E}">
        <p14:creationId xmlns:p14="http://schemas.microsoft.com/office/powerpoint/2010/main" val="18237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13464" y="322992"/>
            <a:ext cx="5260177" cy="45952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170" y="1617700"/>
            <a:ext cx="5921417" cy="67709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8816" y="4261943"/>
            <a:ext cx="6093812" cy="57382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19069" y="4883227"/>
            <a:ext cx="4993559" cy="45952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97538" y="228925"/>
            <a:ext cx="261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methods agree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29" name="Picture 4" descr="Image result for honey b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52900" y="2468314"/>
            <a:ext cx="3190875" cy="33854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1175" y="5665825"/>
            <a:ext cx="1214071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97538" y="228925"/>
            <a:ext cx="2615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Disagreement between methods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27" name="Picture 4" descr="Image result for honey b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are the largest group of multicellular organisms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20838"/>
            <a:ext cx="5619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41847"/>
            <a:ext cx="4622799" cy="35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00" y="6077635"/>
            <a:ext cx="431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https://fivethirtyeight.com/features/the-bugs-of-the-world-could-squish-us-all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did the genome of the last insect common ancestor (LICA) look like?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30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61665"/>
            <a:ext cx="8366046" cy="6829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5630" y="114120"/>
            <a:ext cx="3778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What are the rates of evolution?</a:t>
            </a: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Amino acid 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ubstitution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Gene gain/loss rates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" y="0"/>
            <a:ext cx="708359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81250" y="1457325"/>
            <a:ext cx="276225" cy="27622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9968" y="1733550"/>
            <a:ext cx="105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LICA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350 </a:t>
            </a:r>
            <a:r>
              <a:rPr lang="en-US" dirty="0" err="1" smtClean="0">
                <a:solidFill>
                  <a:schemeClr val="accent6"/>
                </a:solidFill>
              </a:rPr>
              <a:t>mya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00287" y="172402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96150" y="142875"/>
            <a:ext cx="174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Arthropod Time Tree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2828" y="3465731"/>
            <a:ext cx="276225" cy="27622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6350" y="3741956"/>
            <a:ext cx="156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</a:rPr>
              <a:t>Holometabola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311 </a:t>
            </a:r>
            <a:r>
              <a:rPr lang="en-US" dirty="0" err="1" smtClean="0">
                <a:solidFill>
                  <a:schemeClr val="accent6"/>
                </a:solidFill>
              </a:rPr>
              <a:t>mya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61865" y="3732431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32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" y="23993"/>
            <a:ext cx="7032355" cy="681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763" y="2242038"/>
            <a:ext cx="914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" y="4455971"/>
            <a:ext cx="3011565" cy="188694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92828" y="142875"/>
            <a:ext cx="1951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Substitution rates per site per year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33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2828" y="142875"/>
            <a:ext cx="1951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Genes gained/lost per year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" y="3146"/>
            <a:ext cx="7032356" cy="6851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938" y="2156313"/>
            <a:ext cx="914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" y="4519752"/>
            <a:ext cx="3011565" cy="181092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92828" y="142875"/>
            <a:ext cx="1951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Genes gained/lost per year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35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349" y="670010"/>
            <a:ext cx="8977314" cy="6187840"/>
            <a:chOff x="-458406" y="149"/>
            <a:chExt cx="9949147" cy="68577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29" y="149"/>
              <a:ext cx="8908542" cy="68577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458406" y="3876676"/>
              <a:ext cx="2206230" cy="30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Genes gained/lost per year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4229" y="3876676"/>
              <a:ext cx="2306512" cy="30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Substitutions per site per year</a:t>
              </a:r>
              <a:endParaRPr lang="en-US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38" y="0"/>
            <a:ext cx="90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No correlation between gain/loss rates and substitution rates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030" y="-263760"/>
            <a:ext cx="1614102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37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042" y="279512"/>
            <a:ext cx="2434052" cy="45163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9550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Several families related to venom and silk production rapidly expanding among spiders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8166" y="6391936"/>
            <a:ext cx="19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Jessica Garb</a:t>
            </a:r>
          </a:p>
        </p:txBody>
      </p:sp>
      <p:pic>
        <p:nvPicPr>
          <p:cNvPr id="3074" name="Picture 2" descr="Image result for spider web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33" y="4041527"/>
            <a:ext cx="3446585" cy="22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ider ven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0" y="2377031"/>
            <a:ext cx="2599889" cy="15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38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325" y="1181757"/>
            <a:ext cx="2800350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9550" y="877774"/>
            <a:ext cx="4829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German cockroach has highest number of rapidly evolving families, despite low gene gain/loss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EOG8D294J rapidly evolving only in </a:t>
            </a:r>
            <a:r>
              <a:rPr lang="en-US" sz="2400" dirty="0" err="1" smtClean="0">
                <a:solidFill>
                  <a:srgbClr val="0070C0"/>
                </a:solidFill>
              </a:rPr>
              <a:t>Blatella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germanica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Gained 34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response to light </a:t>
            </a:r>
            <a:r>
              <a:rPr lang="en-US" sz="2400" dirty="0" smtClean="0">
                <a:solidFill>
                  <a:srgbClr val="0070C0"/>
                </a:solidFill>
              </a:rPr>
              <a:t>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locomotor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rhythm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39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exhibit great phenotypic and behavioral diversity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8" y="4666286"/>
            <a:ext cx="2146648" cy="1491921"/>
          </a:xfrm>
          <a:prstGeom prst="rect">
            <a:avLst/>
          </a:prstGeom>
        </p:spPr>
      </p:pic>
      <p:pic>
        <p:nvPicPr>
          <p:cNvPr id="1036" name="Picture 12" descr="Image result for mosq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7" y="4657339"/>
            <a:ext cx="2626518" cy="15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ater str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21" y="4659604"/>
            <a:ext cx="2885326" cy="14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8" y="1673492"/>
            <a:ext cx="2247384" cy="149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82" y="1673492"/>
            <a:ext cx="2072371" cy="149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2" y="1673491"/>
            <a:ext cx="2663321" cy="149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5" y="3171017"/>
            <a:ext cx="2648159" cy="1491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92" y="3171017"/>
            <a:ext cx="2655112" cy="1491921"/>
          </a:xfrm>
          <a:prstGeom prst="rect">
            <a:avLst/>
          </a:prstGeom>
        </p:spPr>
      </p:pic>
      <p:pic>
        <p:nvPicPr>
          <p:cNvPr id="1028" name="Picture 4" descr="Image result for honey be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8297" y="3170600"/>
            <a:ext cx="1707749" cy="14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mosquito"/>
          <p:cNvSpPr>
            <a:spLocks noChangeAspect="1" noChangeArrowheads="1"/>
          </p:cNvSpPr>
          <p:nvPr/>
        </p:nvSpPr>
        <p:spPr bwMode="auto">
          <a:xfrm>
            <a:off x="155575" y="-18288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osquito"/>
          <p:cNvSpPr>
            <a:spLocks noChangeAspect="1" noChangeArrowheads="1"/>
          </p:cNvSpPr>
          <p:nvPr/>
        </p:nvSpPr>
        <p:spPr bwMode="auto">
          <a:xfrm>
            <a:off x="307975" y="-1676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mosquito"/>
          <p:cNvSpPr>
            <a:spLocks noChangeAspect="1" noChangeArrowheads="1"/>
          </p:cNvSpPr>
          <p:nvPr/>
        </p:nvSpPr>
        <p:spPr bwMode="auto">
          <a:xfrm>
            <a:off x="460375" y="-15240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9550" y="877774"/>
            <a:ext cx="4829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German cockroach has highest number of rapidly evolving families, despite low gene gain/loss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EOG8D294J rapidly evolving only in </a:t>
            </a:r>
            <a:r>
              <a:rPr lang="en-US" sz="2400" dirty="0" err="1" smtClean="0">
                <a:solidFill>
                  <a:srgbClr val="0070C0"/>
                </a:solidFill>
              </a:rPr>
              <a:t>Blatella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germanica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Gained 34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response to light </a:t>
            </a:r>
            <a:r>
              <a:rPr lang="en-US" sz="2400" dirty="0" smtClean="0">
                <a:solidFill>
                  <a:srgbClr val="0070C0"/>
                </a:solidFill>
              </a:rPr>
              <a:t>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locomotor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rhythm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5325" y="1181757"/>
            <a:ext cx="2800350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84" y="4294094"/>
            <a:ext cx="2750484" cy="20793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40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19549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Families that are found only in that order AND in every species in that order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Order-specific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18" y="-263760"/>
            <a:ext cx="53012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2188" y="6602975"/>
            <a:ext cx="209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order specific families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41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18" y="-263760"/>
            <a:ext cx="53012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2188" y="6602975"/>
            <a:ext cx="209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order specific families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549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Families that are found only in that order AND in every species in that order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Order-specific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3" y="5646879"/>
            <a:ext cx="3499758" cy="403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9549" y="2806244"/>
            <a:ext cx="482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Large number of Lepidoptera specific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5 families with odorant/olfactory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3 families involved in response to stress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42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did the genome of the last insect common ancestor (LICA) look like?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43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does the ancestral insect look like?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3223357"/>
            <a:ext cx="3895106" cy="22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8869" y="3164029"/>
            <a:ext cx="4503162" cy="2392879"/>
            <a:chOff x="4488869" y="2470121"/>
            <a:chExt cx="4503162" cy="23928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870" y="2532570"/>
              <a:ext cx="4503161" cy="233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88869" y="2470121"/>
              <a:ext cx="249385" cy="19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9824" y="1768313"/>
            <a:ext cx="6678092" cy="1103793"/>
            <a:chOff x="1149824" y="1554563"/>
            <a:chExt cx="6678092" cy="11037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1554563"/>
              <a:ext cx="6678092" cy="9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2504866"/>
              <a:ext cx="2902960" cy="15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does the ancestral insect look like?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3223357"/>
            <a:ext cx="3895106" cy="22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8869" y="3164029"/>
            <a:ext cx="4503162" cy="2392879"/>
            <a:chOff x="4488869" y="2470121"/>
            <a:chExt cx="4503162" cy="23928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870" y="2532570"/>
              <a:ext cx="4503161" cy="233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88869" y="2470121"/>
              <a:ext cx="249385" cy="19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9824" y="1768313"/>
            <a:ext cx="6678092" cy="1103793"/>
            <a:chOff x="1149824" y="1554563"/>
            <a:chExt cx="6678092" cy="11037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1554563"/>
              <a:ext cx="6678092" cy="9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2504866"/>
              <a:ext cx="2902960" cy="15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13757" y="5652655"/>
            <a:ext cx="8692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How can we infer characteristics about the genome of the last insect common ancestor (LICA)?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45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17</a:t>
              </a:r>
              <a:endParaRPr 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16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18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19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15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13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12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14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11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9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8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5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7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4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65359" y="397487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755896" y="3965345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46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17</a:t>
              </a:r>
              <a:endParaRPr 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16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18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19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15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13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12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14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11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9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8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5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7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4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65359" y="397487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755896" y="3965345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84630" y="2588221"/>
            <a:ext cx="251295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many genes were present in the LICA genome?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47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264546"/>
            <a:ext cx="5829300" cy="62646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79298" y="371228"/>
            <a:ext cx="27012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7839" y="17656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85338" y="670224"/>
            <a:ext cx="46938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7839" y="47556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19346" y="969220"/>
            <a:ext cx="9457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7839" y="77455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65531" y="1259196"/>
            <a:ext cx="690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7839" y="106453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16062" y="1568934"/>
            <a:ext cx="84235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77839" y="137427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20031" y="1839518"/>
            <a:ext cx="23489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7839" y="164485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35869" y="2192435"/>
            <a:ext cx="62277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77839" y="1997774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565531" y="2500223"/>
            <a:ext cx="6931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7839" y="2305562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65531" y="2797906"/>
            <a:ext cx="6909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77839" y="260324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19346" y="3088052"/>
            <a:ext cx="9392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77839" y="289339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16062" y="3336553"/>
            <a:ext cx="84044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77839" y="3141892"/>
            <a:ext cx="33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910913" y="3635549"/>
            <a:ext cx="3442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77839" y="344088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486400" y="3967281"/>
            <a:ext cx="7690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77839" y="3772620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715000" y="4292653"/>
            <a:ext cx="54902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77839" y="4097992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785338" y="4591536"/>
            <a:ext cx="48178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77839" y="439687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565531" y="4908059"/>
            <a:ext cx="6997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77839" y="47133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785338" y="5225359"/>
            <a:ext cx="4733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77839" y="50306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65531" y="5506771"/>
            <a:ext cx="689621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277839" y="5312110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600700" y="5814559"/>
            <a:ext cx="65445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77839" y="56198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715000" y="6121397"/>
            <a:ext cx="5434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277839" y="5926736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19346" y="6409244"/>
            <a:ext cx="93929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77839" y="621458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6726" y="695431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17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19661" y="130415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16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321782" y="97842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18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1014051" y="625726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19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5497" y="2305562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15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170849" y="229618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13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3412" y="251970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12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999400" y="279005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1374533" y="330238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2359272" y="3363932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9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1902077" y="369907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10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1998790" y="4291755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8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394440" y="4405667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6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2778376" y="462700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082318" y="489219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7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70184" y="566606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1859578" y="6005747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3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2362205" y="607697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2848712" y="584439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22616" y="5899109"/>
            <a:ext cx="180241" cy="1802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2036157" y="5582529"/>
            <a:ext cx="180241" cy="1802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265359" y="3974870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LICA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755896" y="396534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584630" y="2588221"/>
            <a:ext cx="251295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many genes were present in the LICA genome?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2198" y="3610143"/>
            <a:ext cx="22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9,601 genes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48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76700" y="428625"/>
            <a:ext cx="4733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Estimates of ancestral genome size are biased because of extinct gene families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61256" y="2982330"/>
            <a:ext cx="5612407" cy="3215909"/>
            <a:chOff x="3531592" y="3166962"/>
            <a:chExt cx="5612407" cy="32159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92" y="3166962"/>
              <a:ext cx="5612407" cy="321590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56135" y="491350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331485" y="5186316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174638" y="5320588"/>
              <a:ext cx="173736" cy="17373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49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mosquito"/>
          <p:cNvSpPr>
            <a:spLocks noChangeAspect="1" noChangeArrowheads="1"/>
          </p:cNvSpPr>
          <p:nvPr/>
        </p:nvSpPr>
        <p:spPr bwMode="auto">
          <a:xfrm>
            <a:off x="155575" y="-18288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osquito"/>
          <p:cNvSpPr>
            <a:spLocks noChangeAspect="1" noChangeArrowheads="1"/>
          </p:cNvSpPr>
          <p:nvPr/>
        </p:nvSpPr>
        <p:spPr bwMode="auto">
          <a:xfrm>
            <a:off x="307975" y="-1676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mosquito"/>
          <p:cNvSpPr>
            <a:spLocks noChangeAspect="1" noChangeArrowheads="1"/>
          </p:cNvSpPr>
          <p:nvPr/>
        </p:nvSpPr>
        <p:spPr bwMode="auto">
          <a:xfrm>
            <a:off x="460375" y="-15240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715885"/>
            <a:ext cx="9029700" cy="428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351" y="6200775"/>
            <a:ext cx="430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www.hgsc.bcm.edu/arthropods/i5k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i5k pilot project has sequenced 27 insect genomes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0" y="-47886"/>
            <a:ext cx="3478438" cy="6874383"/>
          </a:xfrm>
        </p:spPr>
      </p:pic>
      <p:sp>
        <p:nvSpPr>
          <p:cNvPr id="8" name="TextBox 7"/>
          <p:cNvSpPr txBox="1"/>
          <p:nvPr/>
        </p:nvSpPr>
        <p:spPr>
          <a:xfrm>
            <a:off x="4027674" y="471013"/>
            <a:ext cx="4831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Corrected # of genes in the LICA genome:</a:t>
            </a: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14,615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694" y="6457165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genes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43429" y="-47886"/>
            <a:ext cx="0" cy="650505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8324" y="1389930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LICA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72213" y="138040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461256" y="2982330"/>
            <a:ext cx="5612407" cy="3215909"/>
            <a:chOff x="3531592" y="3166962"/>
            <a:chExt cx="5612407" cy="32159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92" y="3166962"/>
              <a:ext cx="5612407" cy="321590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56135" y="491350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331485" y="5186316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7104302" y="5135956"/>
            <a:ext cx="173736" cy="173736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50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3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1321782" y="4030165"/>
            <a:ext cx="62864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382305" y="3794668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+1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89126" y="2241803"/>
            <a:ext cx="2512956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Which families were ‘born’ during the transition to insects?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51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3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1321782" y="4030165"/>
            <a:ext cx="62864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382305" y="3794668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+1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22831" y="3964284"/>
            <a:ext cx="215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147 novel insect families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589126" y="2241803"/>
            <a:ext cx="2512956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Which families were ‘born’ during the transition to insects?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52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53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54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825" y="4554102"/>
            <a:ext cx="402702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larval behavior family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4 </a:t>
            </a:r>
            <a:r>
              <a:rPr lang="en-US" sz="2000" dirty="0" smtClean="0">
                <a:solidFill>
                  <a:srgbClr val="0070C0"/>
                </a:solidFill>
              </a:rPr>
              <a:t>imaginal </a:t>
            </a:r>
            <a:r>
              <a:rPr lang="en-US" sz="2000" dirty="0">
                <a:solidFill>
                  <a:srgbClr val="0070C0"/>
                </a:solidFill>
              </a:rPr>
              <a:t>disk development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980" y="4492546"/>
            <a:ext cx="220047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Unique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55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825" y="4554102"/>
            <a:ext cx="402702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larval behavior family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4 </a:t>
            </a:r>
            <a:r>
              <a:rPr lang="en-US" sz="2000" dirty="0" smtClean="0">
                <a:solidFill>
                  <a:srgbClr val="0070C0"/>
                </a:solidFill>
              </a:rPr>
              <a:t>imaginal </a:t>
            </a:r>
            <a:r>
              <a:rPr lang="en-US" sz="2000" dirty="0">
                <a:solidFill>
                  <a:srgbClr val="0070C0"/>
                </a:solidFill>
              </a:rPr>
              <a:t>disk development families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3951" y="5816846"/>
            <a:ext cx="3402770" cy="40011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3 wing morphogenesis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980" y="4492546"/>
            <a:ext cx="220047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Unique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309" y="5786069"/>
            <a:ext cx="90981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Flight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56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data has been made available in our </a:t>
            </a:r>
            <a:r>
              <a:rPr lang="en-US" sz="2800" dirty="0">
                <a:solidFill>
                  <a:srgbClr val="0070C0"/>
                </a:solidFill>
              </a:rPr>
              <a:t>online </a:t>
            </a:r>
            <a:r>
              <a:rPr lang="en-US" sz="2800" dirty="0" smtClean="0">
                <a:solidFill>
                  <a:srgbClr val="0070C0"/>
                </a:solidFill>
              </a:rPr>
              <a:t>tool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  <a:hlinkClick r:id="rId2"/>
              </a:rPr>
              <a:t>https://cgi.soic.indiana.edu/~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grthomas/i5k/i5k_phylo.html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889"/>
            <a:ext cx="9144000" cy="89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993"/>
            <a:ext cx="9144000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57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data has been made available in our </a:t>
            </a:r>
            <a:r>
              <a:rPr lang="en-US" sz="2800" dirty="0">
                <a:solidFill>
                  <a:srgbClr val="0070C0"/>
                </a:solidFill>
              </a:rPr>
              <a:t>online </a:t>
            </a:r>
            <a:r>
              <a:rPr lang="en-US" sz="2800" dirty="0" smtClean="0">
                <a:solidFill>
                  <a:srgbClr val="0070C0"/>
                </a:solidFill>
              </a:rPr>
              <a:t>tool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  <a:hlinkClick r:id="rId3"/>
              </a:rPr>
              <a:t>https://cgi.soic.indiana.edu/~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grthomas/i5k/i5k_phylo.html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639"/>
            <a:ext cx="9144000" cy="39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58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Acknowledgments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386"/>
            <a:ext cx="3574574" cy="3112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Matthew Hahn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Stephen Richards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Rob Waterhouse</a:t>
            </a:r>
          </a:p>
          <a:p>
            <a:r>
              <a:rPr lang="en-US" dirty="0">
                <a:solidFill>
                  <a:srgbClr val="0070C0"/>
                </a:solidFill>
              </a:rPr>
              <a:t>Jessica </a:t>
            </a:r>
            <a:r>
              <a:rPr lang="en-US" dirty="0" smtClean="0">
                <a:solidFill>
                  <a:srgbClr val="0070C0"/>
                </a:solidFill>
              </a:rPr>
              <a:t>Garb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Elias </a:t>
            </a:r>
            <a:r>
              <a:rPr lang="en-US" dirty="0" err="1" smtClean="0">
                <a:solidFill>
                  <a:srgbClr val="0070C0"/>
                </a:solidFill>
              </a:rPr>
              <a:t>Dohmen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Ariel </a:t>
            </a:r>
            <a:r>
              <a:rPr lang="en-US" dirty="0" err="1" smtClean="0">
                <a:solidFill>
                  <a:srgbClr val="0070C0"/>
                </a:solidFill>
              </a:rPr>
              <a:t>Chipman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5488466"/>
            <a:ext cx="1428750" cy="1076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139" y="5936956"/>
            <a:ext cx="568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 family website: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https://cgi.soic.indiana.edu/~grthomas/i5k/i5k_phylo.html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99139" y="5277458"/>
            <a:ext cx="213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i5k </a:t>
            </a:r>
            <a:r>
              <a:rPr lang="en-US" dirty="0"/>
              <a:t>website: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://i5k.github.io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61791" y="1919657"/>
            <a:ext cx="3856893" cy="311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i5k community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Presentation feedback: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Hahn lab + Clara Boothby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0071" y="5415957"/>
            <a:ext cx="187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Calibri"/>
              </a:rPr>
              <a:t>@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greggwcthomas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9" name="Picture 6" descr="Image result for twitt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46" y="5451817"/>
            <a:ext cx="342901" cy="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" y="0"/>
            <a:ext cx="1929498" cy="6854348"/>
          </a:xfrm>
        </p:spPr>
      </p:pic>
      <p:sp>
        <p:nvSpPr>
          <p:cNvPr id="14" name="Rectangle 13"/>
          <p:cNvSpPr/>
          <p:nvPr/>
        </p:nvSpPr>
        <p:spPr>
          <a:xfrm>
            <a:off x="101524" y="0"/>
            <a:ext cx="720067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1591" y="4743975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591" y="0"/>
            <a:ext cx="1093882" cy="390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7257" y="4671938"/>
            <a:ext cx="1093882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91" y="5114442"/>
            <a:ext cx="1093882" cy="1328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1591" y="2611311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1591" y="438460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1591" y="925520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1591" y="1466660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591" y="171722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1591" y="653142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1591" y="2432951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1591" y="671646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1591" y="2891394"/>
            <a:ext cx="1093882" cy="1493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17257" y="152777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76700" y="428625"/>
            <a:ext cx="47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17257" y="47383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0932" y="299114"/>
            <a:ext cx="394541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1591" y="74900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276350" y="145523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6710" y="145843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47321" y="1722806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2890" y="1722806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" y="288337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89973" y="2884094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5390" y="2881046"/>
            <a:ext cx="102870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6239" y="466428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68717" y="6392791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7617" y="6346475"/>
            <a:ext cx="102870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36355" y="478359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19492" y="500807"/>
            <a:ext cx="53100" cy="8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" y="0"/>
            <a:ext cx="1929498" cy="6854348"/>
          </a:xfrm>
        </p:spPr>
      </p:pic>
      <p:sp>
        <p:nvSpPr>
          <p:cNvPr id="14" name="Rectangle 13"/>
          <p:cNvSpPr/>
          <p:nvPr/>
        </p:nvSpPr>
        <p:spPr>
          <a:xfrm>
            <a:off x="101524" y="0"/>
            <a:ext cx="720067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6700" y="428625"/>
            <a:ext cx="4733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49 previously sequenced arthropod genomes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7156" y="1337459"/>
            <a:ext cx="10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+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7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3652"/>
            <a:ext cx="600074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5470" y="134115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66" y="3891901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922" y="486354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004" y="5228979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495" y="5542933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8428" y="6176019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243" y="648468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3" y="107578"/>
            <a:ext cx="1337014" cy="6651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37156" y="1337459"/>
            <a:ext cx="10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+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6700" y="428625"/>
            <a:ext cx="4733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49 previously sequenced arthropod genomes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Spanning 21 arthropod orders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8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did the genome of the last insect common ancestor (LICA) look like?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9</a:t>
            </a:fld>
            <a:r>
              <a:rPr lang="en-US" smtClean="0"/>
              <a:t> / 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73369</TotalTime>
  <Words>1634</Words>
  <Application>Microsoft Office PowerPoint</Application>
  <PresentationFormat>On-screen Show (4:3)</PresentationFormat>
  <Paragraphs>559</Paragraphs>
  <Slides>59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Myriad Pro</vt:lpstr>
      <vt:lpstr>Wingdings</vt:lpstr>
      <vt:lpstr>Office Theme</vt:lpstr>
      <vt:lpstr>1_Office Theme</vt:lpstr>
      <vt:lpstr>PowerPoint Presentation</vt:lpstr>
      <vt:lpstr>Arthropods are the largest group of multicellular organisms</vt:lpstr>
      <vt:lpstr>Arthropods are the largest group of multicellular organisms</vt:lpstr>
      <vt:lpstr>Arthropods exhibit great phenotypic and behavioral diversity</vt:lpstr>
      <vt:lpstr>The i5k pilot project has sequenced 27 insect genomes </vt:lpstr>
      <vt:lpstr>PowerPoint Presentation</vt:lpstr>
      <vt:lpstr>PowerPoint Presentation</vt:lpstr>
      <vt:lpstr>PowerPoint Presentation</vt:lpstr>
      <vt:lpstr>Questions</vt:lpstr>
      <vt:lpstr>Questions</vt:lpstr>
      <vt:lpstr>Orthology prediction from OrthoDB</vt:lpstr>
      <vt:lpstr>Backbone Phylogeny Construction</vt:lpstr>
      <vt:lpstr>Backbone Phylogeny Construction</vt:lpstr>
      <vt:lpstr>PowerPoint Presentation</vt:lpstr>
      <vt:lpstr>PowerPoint Presentation</vt:lpstr>
      <vt:lpstr>Monophyletic Crustacea?</vt:lpstr>
      <vt:lpstr>Monophyletic Crustacea?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Monophyletic crustacea?</vt:lpstr>
      <vt:lpstr>Monophyletic crustacea?</vt:lpstr>
      <vt:lpstr>Multi-species order phylogeny construction</vt:lpstr>
      <vt:lpstr>PowerPoint Presentation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What does the ancestral insect look like?</vt:lpstr>
      <vt:lpstr>What does the ancestral insect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insect families correspond to insect lifestyle adaptations</vt:lpstr>
      <vt:lpstr>Novel insect families correspond to insect lifestyle adaptations</vt:lpstr>
      <vt:lpstr>Novel insect families correspond to insect lifestyle adaptations</vt:lpstr>
      <vt:lpstr>Novel insect families correspond to insect lifestyle adaptations</vt:lpstr>
      <vt:lpstr>All data has been made available in our online tool https://cgi.soic.indiana.edu/~grthomas/i5k/i5k_phylo.html </vt:lpstr>
      <vt:lpstr>All data has been made available in our online tool https://cgi.soic.indiana.edu/~grthomas/i5k/i5k_phylo.html 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Convergent evolution of the genomes of marine mammals</dc:title>
  <dc:creator>Gregg</dc:creator>
  <cp:lastModifiedBy>Admin</cp:lastModifiedBy>
  <cp:revision>780</cp:revision>
  <dcterms:created xsi:type="dcterms:W3CDTF">2014-05-14T03:12:44Z</dcterms:created>
  <dcterms:modified xsi:type="dcterms:W3CDTF">2017-06-25T21:51:11Z</dcterms:modified>
</cp:coreProperties>
</file>