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20"/>
  </p:notesMasterIdLst>
  <p:handoutMasterIdLst>
    <p:handoutMasterId r:id="rId121"/>
  </p:handoutMasterIdLst>
  <p:sldIdLst>
    <p:sldId id="256" r:id="rId3"/>
    <p:sldId id="993" r:id="rId4"/>
    <p:sldId id="994" r:id="rId5"/>
    <p:sldId id="995" r:id="rId6"/>
    <p:sldId id="996" r:id="rId7"/>
    <p:sldId id="1127" r:id="rId8"/>
    <p:sldId id="1110" r:id="rId9"/>
    <p:sldId id="1177" r:id="rId10"/>
    <p:sldId id="1178" r:id="rId11"/>
    <p:sldId id="1128" r:id="rId12"/>
    <p:sldId id="1131" r:id="rId13"/>
    <p:sldId id="1133" r:id="rId14"/>
    <p:sldId id="1134" r:id="rId15"/>
    <p:sldId id="1026" r:id="rId16"/>
    <p:sldId id="1135" r:id="rId17"/>
    <p:sldId id="258" r:id="rId18"/>
    <p:sldId id="259" r:id="rId19"/>
    <p:sldId id="290" r:id="rId20"/>
    <p:sldId id="289" r:id="rId21"/>
    <p:sldId id="288" r:id="rId22"/>
    <p:sldId id="287" r:id="rId23"/>
    <p:sldId id="263" r:id="rId24"/>
    <p:sldId id="264" r:id="rId25"/>
    <p:sldId id="265" r:id="rId26"/>
    <p:sldId id="268" r:id="rId27"/>
    <p:sldId id="269" r:id="rId28"/>
    <p:sldId id="291" r:id="rId29"/>
    <p:sldId id="297" r:id="rId30"/>
    <p:sldId id="272" r:id="rId31"/>
    <p:sldId id="299" r:id="rId32"/>
    <p:sldId id="273" r:id="rId33"/>
    <p:sldId id="277" r:id="rId34"/>
    <p:sldId id="300" r:id="rId35"/>
    <p:sldId id="301" r:id="rId36"/>
    <p:sldId id="302" r:id="rId37"/>
    <p:sldId id="304" r:id="rId38"/>
    <p:sldId id="305" r:id="rId39"/>
    <p:sldId id="306" r:id="rId40"/>
    <p:sldId id="308" r:id="rId41"/>
    <p:sldId id="307" r:id="rId42"/>
    <p:sldId id="309" r:id="rId43"/>
    <p:sldId id="1138" r:id="rId44"/>
    <p:sldId id="1137" r:id="rId45"/>
    <p:sldId id="1136" r:id="rId46"/>
    <p:sldId id="1139" r:id="rId47"/>
    <p:sldId id="1141" r:id="rId48"/>
    <p:sldId id="1140" r:id="rId49"/>
    <p:sldId id="1143" r:id="rId50"/>
    <p:sldId id="1083" r:id="rId51"/>
    <p:sldId id="1082" r:id="rId52"/>
    <p:sldId id="1147" r:id="rId53"/>
    <p:sldId id="1148" r:id="rId54"/>
    <p:sldId id="1142" r:id="rId55"/>
    <p:sldId id="1153" r:id="rId56"/>
    <p:sldId id="1146" r:id="rId57"/>
    <p:sldId id="1145" r:id="rId58"/>
    <p:sldId id="1144" r:id="rId59"/>
    <p:sldId id="1111" r:id="rId60"/>
    <p:sldId id="1105" r:id="rId61"/>
    <p:sldId id="1202" r:id="rId62"/>
    <p:sldId id="1203" r:id="rId63"/>
    <p:sldId id="1179" r:id="rId64"/>
    <p:sldId id="1180" r:id="rId65"/>
    <p:sldId id="1181" r:id="rId66"/>
    <p:sldId id="1157" r:id="rId67"/>
    <p:sldId id="1159" r:id="rId68"/>
    <p:sldId id="1160" r:id="rId69"/>
    <p:sldId id="1161" r:id="rId70"/>
    <p:sldId id="1163" r:id="rId71"/>
    <p:sldId id="1162" r:id="rId72"/>
    <p:sldId id="1182" r:id="rId73"/>
    <p:sldId id="1164" r:id="rId74"/>
    <p:sldId id="1165" r:id="rId75"/>
    <p:sldId id="1176" r:id="rId76"/>
    <p:sldId id="1166" r:id="rId77"/>
    <p:sldId id="1167" r:id="rId78"/>
    <p:sldId id="1207" r:id="rId79"/>
    <p:sldId id="1168" r:id="rId80"/>
    <p:sldId id="1169" r:id="rId81"/>
    <p:sldId id="1184" r:id="rId82"/>
    <p:sldId id="1185" r:id="rId83"/>
    <p:sldId id="1208" r:id="rId84"/>
    <p:sldId id="1186" r:id="rId85"/>
    <p:sldId id="1197" r:id="rId86"/>
    <p:sldId id="1204" r:id="rId87"/>
    <p:sldId id="1113" r:id="rId88"/>
    <p:sldId id="1115" r:id="rId89"/>
    <p:sldId id="1114" r:id="rId90"/>
    <p:sldId id="1116" r:id="rId91"/>
    <p:sldId id="1117" r:id="rId92"/>
    <p:sldId id="1170" r:id="rId93"/>
    <p:sldId id="1119" r:id="rId94"/>
    <p:sldId id="1118" r:id="rId95"/>
    <p:sldId id="1199" r:id="rId96"/>
    <p:sldId id="1188" r:id="rId97"/>
    <p:sldId id="1200" r:id="rId98"/>
    <p:sldId id="1189" r:id="rId99"/>
    <p:sldId id="1190" r:id="rId100"/>
    <p:sldId id="1171" r:id="rId101"/>
    <p:sldId id="1201" r:id="rId102"/>
    <p:sldId id="1173" r:id="rId103"/>
    <p:sldId id="1191" r:id="rId104"/>
    <p:sldId id="1192" r:id="rId105"/>
    <p:sldId id="1172" r:id="rId106"/>
    <p:sldId id="1193" r:id="rId107"/>
    <p:sldId id="1205" r:id="rId108"/>
    <p:sldId id="1206" r:id="rId109"/>
    <p:sldId id="1122" r:id="rId110"/>
    <p:sldId id="974" r:id="rId111"/>
    <p:sldId id="1126" r:id="rId112"/>
    <p:sldId id="1174" r:id="rId113"/>
    <p:sldId id="1194" r:id="rId114"/>
    <p:sldId id="1195" r:id="rId115"/>
    <p:sldId id="1196" r:id="rId116"/>
    <p:sldId id="1150" r:id="rId117"/>
    <p:sldId id="1151" r:id="rId118"/>
    <p:sldId id="1152" r:id="rId119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2235"/>
    <a:srgbClr val="9572B2"/>
    <a:srgbClr val="333333"/>
    <a:srgbClr val="0067B1"/>
    <a:srgbClr val="C62828"/>
    <a:srgbClr val="999999"/>
    <a:srgbClr val="920000"/>
    <a:srgbClr val="ED7D31"/>
    <a:srgbClr val="EEE3CC"/>
    <a:srgbClr val="E48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7676" autoAdjust="0"/>
  </p:normalViewPr>
  <p:slideViewPr>
    <p:cSldViewPr snapToGrid="0" snapToObjects="1">
      <p:cViewPr varScale="1">
        <p:scale>
          <a:sx n="165" d="100"/>
          <a:sy n="165" d="100"/>
        </p:scale>
        <p:origin x="1722" y="138"/>
      </p:cViewPr>
      <p:guideLst>
        <p:guide orient="horz" pos="1620"/>
        <p:guide pos="2880"/>
      </p:guideLst>
    </p:cSldViewPr>
  </p:slideViewPr>
  <p:notesTextViewPr>
    <p:cViewPr>
      <p:scale>
        <a:sx n="176" d="100"/>
        <a:sy n="176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64E05D-C217-4EDC-A234-070B1B5CBC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DD5EB-189C-4DE1-9B6B-CA8779A7B4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A5826-D732-48AF-8BA4-2577416F7FD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B34D7-26E2-4211-98E2-98928C63A5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862AC-B259-423A-88E4-DE1B09793F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F8D34-19CB-4101-8112-03BE7EE4F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48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34B77-6F8F-46C2-8C89-03A0A77F8E1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FAD9F-F2D8-4FFF-89D4-F8A81DE28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7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98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1500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9279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2711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4894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01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9142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7003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9E0A8-916F-454A-917C-22C2508D51B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992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9E0A8-916F-454A-917C-22C2508D51B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1772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9E0A8-916F-454A-917C-22C2508D51B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453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98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1359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9E0A8-916F-454A-917C-22C2508D51B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7075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57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12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80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45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63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143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345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080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32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0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611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735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072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49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377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40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451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6188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06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4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39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413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781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67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6163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84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992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0544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5016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322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946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11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4815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249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429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614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CD97-9DC4-49E4-8B27-209E95896B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59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612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60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20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DD6AB-6830-42D5-ABDB-156FAE40BDC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345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508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852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210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115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59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675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343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643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CD97-9DC4-49E4-8B27-209E95896B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2211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616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123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31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946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804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495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498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345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166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23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92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8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388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68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0046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444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169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372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280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818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454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8822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89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644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5138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9368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221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7093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50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908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2345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6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5156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09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528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545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7614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500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68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6996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139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2259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7813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5400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AD9F-F2D8-4FFF-89D4-F8A81DE286A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80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4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F69CA37-420A-400E-8ACC-FB9469DD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4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F69CA37-420A-400E-8ACC-FB9469DD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5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D6CA-A68F-4682-AEF3-8A904CC2E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EA4B1-05E8-4103-AE0A-B38C1C717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3EA8F-5680-45B5-8BFB-E240968F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8683-6D2B-45E5-9317-13F5024D8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BE266-023F-48EF-BF2D-5613EA18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4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FF64-8C14-4817-9059-61761773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8C6A5-2BC3-4DFC-BF31-4D16884E7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CC7DE-11C2-4EE6-82C7-80F843AE4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E8CA6-0E3E-44C2-A0A7-686F1F6A0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CDA5-9FD2-42D6-A2A0-FDC58DC4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2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DEAC-6C98-441D-9924-E67EE7E9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8F147-64F4-4E1C-BBC9-8B45436F0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375B6-9DDD-479F-AD80-BD06DD2D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1C2CC-954E-4856-95C1-6644CEE07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9417B-B440-4AAF-A4C7-87E75F2C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4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0616-8A73-48B8-AB19-4438360E7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BE35E-3226-44DC-865B-7E5CEDAFD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C163A-375F-40BB-8EEE-9112ECEA0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37738-4033-48C7-A9B7-4FAC57FC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B71D0-CB1B-4BE4-A6E0-4BCD7740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F64CF-D1A2-47FC-92CA-7616A4E2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03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0CD6E-24AB-4478-958D-1BC8960B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27298-73E8-42D5-892E-56BEEA7F4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63567-DD35-4741-A4A3-1C314D468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2CA9-B9A5-41CA-A077-16B539DE2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F69E1-567B-42C8-B816-B8A401459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254F0F-CE79-4020-A63C-644EE786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50742-14FA-455F-8C2E-42727698C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D90D6-52E3-4A78-9E1D-296076FF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9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8C1B-B128-4843-90C7-F49FB6B3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1BC0F3-9255-4818-A2AB-F515194F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CFC27-D551-41A4-90E4-81642DBC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C7EA3-4469-4565-B008-E2402B0C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30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BE6F4-496A-4E09-81EB-0C0AAA0B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D9D3C-8BC2-4DA7-A109-B638B5C7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7D73-076A-4672-8736-CABD7BCC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0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69A7-7DFB-4B66-ADE3-DA73B3F1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EFB3B-C77D-4F30-BAE3-BD484C0EB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78C3D-854D-4F00-AF56-3DC1BFA93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5C79A-9653-4D09-8694-B314016D3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DFB40-6BE3-4A05-AB6C-F2CC05B8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441B8-A42E-4035-87AD-F6E67DC1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5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34529"/>
            <a:ext cx="874395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2491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69A0-BB37-4CF8-8025-34D90BE3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F61C4-C8CC-4399-AF34-0EE1AEB3D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05E51-C252-4788-A7FC-B55EC880B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042D9-D64D-4045-8945-F078DE9F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AAAFD-4531-4E10-9CF7-7C5FD5858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77B81-CCB7-424E-980E-BE67965C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40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D76E-2455-46C1-8D87-D99BF37AF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B531B-3B93-4F2D-9C1C-4E1C93569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DE6DF-A346-4CD5-A4CC-FD9D3B58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F74AB-02D8-4573-86B8-FAA1335F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D2720-7DED-4231-9BAF-8676F879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52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74B90-6E7E-4258-9DF6-0306CB29C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9DA3E-78F4-41D0-A5B0-F58CD1394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BCB50-A20A-434D-A583-148E9565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962C7-BA23-4323-A9D2-48E3ABBC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4A413-AB55-47E1-BF73-8F24A1CB9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9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F69CA37-420A-400E-8ACC-FB9469DD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1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F69CA37-420A-400E-8ACC-FB9469DD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2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F69CA37-420A-400E-8ACC-FB9469DD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F69CA37-420A-400E-8ACC-FB9469DD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5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F69CA37-420A-400E-8ACC-FB9469DD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0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F69CA37-420A-400E-8ACC-FB9469DD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F69CA37-420A-400E-8ACC-FB9469DD0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8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305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378" rtl="0" eaLnBrk="1" latinLnBrk="0" hangingPunct="1">
        <a:spcBef>
          <a:spcPct val="0"/>
        </a:spcBef>
        <a:buNone/>
        <a:defRPr sz="3600" i="0" kern="1200">
          <a:solidFill>
            <a:schemeClr val="tx1"/>
          </a:solidFill>
          <a:latin typeface="Source Sans Pro" panose="020B0604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CAB53-EEEB-4299-AB4C-DCB1E1EF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7" y="107026"/>
            <a:ext cx="8645096" cy="603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F03D9-939B-4DF8-9A23-39284FB39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737" y="790832"/>
            <a:ext cx="8645096" cy="384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51592-86FF-4BBF-997B-3CD823A26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737" y="477099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89FE1-C9F9-4678-9B96-91EA9632D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3F112-7B7D-4C29-95DC-1E5F0C3D4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4432" y="477099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7CB-3592-4CE3-B288-DE76F595F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8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gwct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64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4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4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23.png"/><Relationship Id="rId4" Type="http://schemas.openxmlformats.org/officeDocument/2006/relationships/image" Target="../media/image12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dailymammal.com/murines-five-ways/" TargetMode="External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5k.github.io/" TargetMode="External"/><Relationship Id="rId4" Type="http://schemas.openxmlformats.org/officeDocument/2006/relationships/hyperlink" Target="https://arthrofam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8.png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8.png"/><Relationship Id="rId9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ivethirtyeight.com/features/the-bugs-of-the-world-could-squish-us-all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nformatics.jax.org/" TargetMode="External"/><Relationship Id="rId4" Type="http://schemas.openxmlformats.org/officeDocument/2006/relationships/image" Target="../media/image6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24F94F-3D30-4DBE-B32D-A0165EFA2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0775" y="3982"/>
            <a:ext cx="2943225" cy="5072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959214"/>
            <a:ext cx="8086725" cy="1102519"/>
          </a:xfrm>
        </p:spPr>
        <p:txBody>
          <a:bodyPr>
            <a:noAutofit/>
          </a:bodyPr>
          <a:lstStyle/>
          <a:p>
            <a:r>
              <a:rPr lang="en-US" dirty="0"/>
              <a:t>Patterns of genomic variation across the tree of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820" y="2478346"/>
            <a:ext cx="2763072" cy="2422267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Gregg Thomas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Harvard University Informatics Group</a:t>
            </a:r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  <a:hlinkClick r:id="rId4"/>
              </a:rPr>
              <a:t>https://gwct.github.io/</a:t>
            </a:r>
            <a:endParaRPr lang="en-US" sz="1400" dirty="0">
              <a:solidFill>
                <a:srgbClr val="0070C0"/>
              </a:solidFill>
              <a:cs typeface="Calibri"/>
            </a:endParaRPr>
          </a:p>
          <a:p>
            <a:pPr algn="l"/>
            <a:r>
              <a:rPr lang="en-US" sz="1600" dirty="0">
                <a:solidFill>
                  <a:srgbClr val="0070C0"/>
                </a:solidFill>
                <a:cs typeface="Calibri"/>
              </a:rPr>
              <a:t>        </a:t>
            </a:r>
            <a:r>
              <a:rPr lang="en-US" sz="1400" dirty="0">
                <a:solidFill>
                  <a:srgbClr val="0070C0"/>
                </a:solidFill>
                <a:cs typeface="Calibri"/>
              </a:rPr>
              <a:t>@greggwcthomas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          </a:t>
            </a:r>
            <a:endParaRPr lang="en-US" sz="1400" dirty="0">
              <a:solidFill>
                <a:schemeClr val="tx1"/>
              </a:solidFill>
            </a:endParaRPr>
          </a:p>
          <a:p>
            <a:pPr algn="l"/>
            <a:r>
              <a:rPr lang="en-US" sz="1400" dirty="0">
                <a:solidFill>
                  <a:srgbClr val="0070C0"/>
                </a:solidFill>
                <a:cs typeface="Calibri"/>
              </a:rPr>
              <a:t>       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6" name="Picture 6" descr="Image result for twitte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86" y="3761800"/>
            <a:ext cx="342901" cy="3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D07AC59-FF58-4DE0-8A4E-E4A896F1DF40}"/>
              </a:ext>
            </a:extLst>
          </p:cNvPr>
          <p:cNvGrpSpPr/>
          <p:nvPr/>
        </p:nvGrpSpPr>
        <p:grpSpPr>
          <a:xfrm>
            <a:off x="4191199" y="2949582"/>
            <a:ext cx="4267001" cy="553998"/>
            <a:chOff x="3798292" y="2826313"/>
            <a:chExt cx="4267001" cy="55399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0F6380-5B84-4BE1-8415-7E0820071EFB}"/>
                </a:ext>
              </a:extLst>
            </p:cNvPr>
            <p:cNvSpPr/>
            <p:nvPr/>
          </p:nvSpPr>
          <p:spPr>
            <a:xfrm>
              <a:off x="3798292" y="2826313"/>
              <a:ext cx="4267001" cy="523220"/>
            </a:xfrm>
            <a:prstGeom prst="roundRect">
              <a:avLst/>
            </a:prstGeom>
            <a:solidFill>
              <a:srgbClr val="0067B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E0589D-2D0C-4DAE-865A-A13BE26F34FB}"/>
                </a:ext>
              </a:extLst>
            </p:cNvPr>
            <p:cNvSpPr/>
            <p:nvPr/>
          </p:nvSpPr>
          <p:spPr>
            <a:xfrm>
              <a:off x="3798292" y="2826313"/>
              <a:ext cx="426700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UMass-Lowell Departmental Seminar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</a:rPr>
                <a:t>March 25,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754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654606"/>
              </p:ext>
            </p:extLst>
          </p:nvPr>
        </p:nvGraphicFramePr>
        <p:xfrm>
          <a:off x="0" y="2880830"/>
          <a:ext cx="9144000" cy="321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Deep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76 whole genomes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 patterns of molecular evolution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38E45-1F86-4D8C-B086-8695FDE560A7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49679E0-0C58-48D0-AF3F-F8BBEBF6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56E9D29-7137-4745-9A67-FF4DD6F0C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9A4B935-34E9-4D9D-A540-6F7756A16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pic>
        <p:nvPicPr>
          <p:cNvPr id="23" name="Picture 2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F2D98D2-3506-4215-8724-170E4FAE0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9D14C7-5E1E-4EB1-9A00-9250062D3B42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4CDEA-B414-4122-BE91-62D48B3F82A0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37FC99-7ED8-465A-9DD6-374966506CBD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40041-FFA6-49C1-8B2A-221142887502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</p:spTree>
    <p:extLst>
      <p:ext uri="{BB962C8B-B14F-4D97-AF65-F5344CB8AC3E}">
        <p14:creationId xmlns:p14="http://schemas.microsoft.com/office/powerpoint/2010/main" val="8218810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FE171F-4720-4C65-A769-6D0ED16B8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30099" r="53926" b="42716"/>
          <a:stretch/>
        </p:blipFill>
        <p:spPr>
          <a:xfrm>
            <a:off x="2189132" y="2120777"/>
            <a:ext cx="772170" cy="901945"/>
          </a:xfrm>
          <a:prstGeom prst="rect">
            <a:avLst/>
          </a:prstGeom>
        </p:spPr>
      </p:pic>
      <p:pic>
        <p:nvPicPr>
          <p:cNvPr id="7" name="Picture 6" descr="A picture containing text, grass, indoor&#10;&#10;Description automatically generated">
            <a:extLst>
              <a:ext uri="{FF2B5EF4-FFF2-40B4-BE49-F238E27FC236}">
                <a16:creationId xmlns:a16="http://schemas.microsoft.com/office/drawing/2014/main" id="{BCA28EA9-8ACE-424C-AA19-2FC00584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50000" r="56443" b="37509"/>
          <a:stretch/>
        </p:blipFill>
        <p:spPr>
          <a:xfrm>
            <a:off x="1244992" y="2125732"/>
            <a:ext cx="414492" cy="896990"/>
          </a:xfrm>
          <a:prstGeom prst="rect">
            <a:avLst/>
          </a:prstGeom>
        </p:spPr>
      </p:pic>
      <p:pic>
        <p:nvPicPr>
          <p:cNvPr id="9" name="Picture 8" descr="A picture containing text, grass, different, bunch&#10;&#10;Description automatically generated">
            <a:extLst>
              <a:ext uri="{FF2B5EF4-FFF2-40B4-BE49-F238E27FC236}">
                <a16:creationId xmlns:a16="http://schemas.microsoft.com/office/drawing/2014/main" id="{B6B859F9-0A82-46E4-B7DC-EB014420A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75696" r="59199" b="4006"/>
          <a:stretch/>
        </p:blipFill>
        <p:spPr>
          <a:xfrm>
            <a:off x="2403748" y="1050087"/>
            <a:ext cx="374716" cy="771472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1C1948A3-C395-4EF3-BAC0-8DE9B7EE4C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5" t="65050" r="39776" b="17421"/>
          <a:stretch/>
        </p:blipFill>
        <p:spPr>
          <a:xfrm>
            <a:off x="1239034" y="1132486"/>
            <a:ext cx="426408" cy="689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6FFE89-51AF-48E0-BD57-C62718A83CC7}"/>
              </a:ext>
            </a:extLst>
          </p:cNvPr>
          <p:cNvSpPr txBox="1"/>
          <p:nvPr/>
        </p:nvSpPr>
        <p:spPr>
          <a:xfrm>
            <a:off x="25727" y="4842575"/>
            <a:ext cx="1543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Sperm micrographs: Bill Breed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73D082-9A90-4819-81DC-91E04AAE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7" y="151725"/>
            <a:ext cx="5422114" cy="67673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Sperm evolution across Murinae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2" descr="Emeritus Professor William Breed">
            <a:extLst>
              <a:ext uri="{FF2B5EF4-FFF2-40B4-BE49-F238E27FC236}">
                <a16:creationId xmlns:a16="http://schemas.microsoft.com/office/drawing/2014/main" id="{75549524-966E-471B-9D40-540B22A23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/>
          <a:stretch/>
        </p:blipFill>
        <p:spPr bwMode="auto">
          <a:xfrm>
            <a:off x="6458079" y="3565242"/>
            <a:ext cx="1263797" cy="116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B67361-E64A-4D75-899F-93471925FBC0}"/>
              </a:ext>
            </a:extLst>
          </p:cNvPr>
          <p:cNvSpPr txBox="1"/>
          <p:nvPr/>
        </p:nvSpPr>
        <p:spPr>
          <a:xfrm>
            <a:off x="6198875" y="4727422"/>
            <a:ext cx="1782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Bill Breed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33F1DE-B2D1-466A-A22B-C16CE03C1C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524" r="12715"/>
          <a:stretch/>
        </p:blipFill>
        <p:spPr>
          <a:xfrm>
            <a:off x="5986131" y="608889"/>
            <a:ext cx="2103120" cy="21697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345429-6C7C-407B-899F-5DAB7A4F3F8A}"/>
              </a:ext>
            </a:extLst>
          </p:cNvPr>
          <p:cNvSpPr txBox="1"/>
          <p:nvPr/>
        </p:nvSpPr>
        <p:spPr>
          <a:xfrm>
            <a:off x="6146588" y="2778626"/>
            <a:ext cx="1782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Emily </a:t>
            </a:r>
            <a:r>
              <a:rPr lang="en-US" sz="135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Kopania</a:t>
            </a:r>
            <a:endParaRPr lang="en-US" sz="135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476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76625-4A7E-465F-9A4F-DAC986F45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56628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Rates of evolution in </a:t>
            </a:r>
            <a:r>
              <a:rPr lang="en-US" i="1" dirty="0"/>
              <a:t>Mus</a:t>
            </a:r>
            <a:r>
              <a:rPr lang="en-US" dirty="0"/>
              <a:t> are accelerated in certain tissues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958E9-8D80-4B9C-BA69-B3AF7A54B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38" y="1677945"/>
            <a:ext cx="3639000" cy="21944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7180FB-57E6-421E-840D-15865CE70FF8}"/>
              </a:ext>
            </a:extLst>
          </p:cNvPr>
          <p:cNvSpPr txBox="1"/>
          <p:nvPr/>
        </p:nvSpPr>
        <p:spPr>
          <a:xfrm>
            <a:off x="1525836" y="4011117"/>
            <a:ext cx="98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Dean et al. 2009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91A99F-08F2-4B89-87DF-96FF53992EAD}"/>
              </a:ext>
            </a:extLst>
          </p:cNvPr>
          <p:cNvSpPr/>
          <p:nvPr/>
        </p:nvSpPr>
        <p:spPr>
          <a:xfrm>
            <a:off x="1525837" y="4011117"/>
            <a:ext cx="982316" cy="215444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732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E38EE7-80FA-4B30-B9BF-3623F28A6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38" y="1677945"/>
            <a:ext cx="3639000" cy="2194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ED4F9-DC99-41F9-8082-0B70C9E5549E}"/>
              </a:ext>
            </a:extLst>
          </p:cNvPr>
          <p:cNvSpPr txBox="1"/>
          <p:nvPr/>
        </p:nvSpPr>
        <p:spPr>
          <a:xfrm>
            <a:off x="1525836" y="4011117"/>
            <a:ext cx="98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Dean et al. 2009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F16CEF-A9D4-4643-B848-8DE52A45822A}"/>
              </a:ext>
            </a:extLst>
          </p:cNvPr>
          <p:cNvSpPr/>
          <p:nvPr/>
        </p:nvSpPr>
        <p:spPr>
          <a:xfrm>
            <a:off x="1525837" y="4011117"/>
            <a:ext cx="982316" cy="215444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E0D75-2691-47DB-AA3A-EF703045D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12" y="1208698"/>
            <a:ext cx="2937476" cy="273632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5F3531E-CE8E-4A5F-B9B7-332E28CBA3F6}"/>
              </a:ext>
            </a:extLst>
          </p:cNvPr>
          <p:cNvSpPr txBox="1"/>
          <p:nvPr/>
        </p:nvSpPr>
        <p:spPr>
          <a:xfrm>
            <a:off x="6173108" y="4004870"/>
            <a:ext cx="1114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Kopania</a:t>
            </a:r>
            <a:r>
              <a:rPr lang="en-US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 in press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7A31C1B-7E37-4195-A0BC-76EE97B61435}"/>
              </a:ext>
            </a:extLst>
          </p:cNvPr>
          <p:cNvSpPr/>
          <p:nvPr/>
        </p:nvSpPr>
        <p:spPr>
          <a:xfrm>
            <a:off x="6173107" y="4011976"/>
            <a:ext cx="1114539" cy="215444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52795A73-CFAF-4CFD-9F1C-6870DD56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56628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Rates of evolution in </a:t>
            </a:r>
            <a:r>
              <a:rPr lang="en-US" i="1" dirty="0"/>
              <a:t>Mus</a:t>
            </a:r>
            <a:r>
              <a:rPr lang="en-US" dirty="0"/>
              <a:t> are accelerated in certain tissues and in late stages of spermatogenesis</a:t>
            </a:r>
          </a:p>
        </p:txBody>
      </p:sp>
    </p:spTree>
    <p:extLst>
      <p:ext uri="{BB962C8B-B14F-4D97-AF65-F5344CB8AC3E}">
        <p14:creationId xmlns:p14="http://schemas.microsoft.com/office/powerpoint/2010/main" val="21419890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E38EE7-80FA-4B30-B9BF-3623F28A6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38" y="1677945"/>
            <a:ext cx="3639000" cy="2194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ED4F9-DC99-41F9-8082-0B70C9E5549E}"/>
              </a:ext>
            </a:extLst>
          </p:cNvPr>
          <p:cNvSpPr txBox="1"/>
          <p:nvPr/>
        </p:nvSpPr>
        <p:spPr>
          <a:xfrm>
            <a:off x="1525836" y="4011117"/>
            <a:ext cx="98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Dean et al. 2009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F16CEF-A9D4-4643-B848-8DE52A45822A}"/>
              </a:ext>
            </a:extLst>
          </p:cNvPr>
          <p:cNvSpPr/>
          <p:nvPr/>
        </p:nvSpPr>
        <p:spPr>
          <a:xfrm>
            <a:off x="1525837" y="4011117"/>
            <a:ext cx="982316" cy="215444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E0D75-2691-47DB-AA3A-EF703045D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12" y="1208698"/>
            <a:ext cx="2937476" cy="273632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5F3531E-CE8E-4A5F-B9B7-332E28CBA3F6}"/>
              </a:ext>
            </a:extLst>
          </p:cNvPr>
          <p:cNvSpPr txBox="1"/>
          <p:nvPr/>
        </p:nvSpPr>
        <p:spPr>
          <a:xfrm>
            <a:off x="6173108" y="4004870"/>
            <a:ext cx="1114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Kopania</a:t>
            </a:r>
            <a:r>
              <a:rPr lang="en-US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 in press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7A31C1B-7E37-4195-A0BC-76EE97B61435}"/>
              </a:ext>
            </a:extLst>
          </p:cNvPr>
          <p:cNvSpPr/>
          <p:nvPr/>
        </p:nvSpPr>
        <p:spPr>
          <a:xfrm>
            <a:off x="6173107" y="4011976"/>
            <a:ext cx="1114539" cy="215444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52795A73-CFAF-4CFD-9F1C-6870DD56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56628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Rates of evolution in </a:t>
            </a:r>
            <a:r>
              <a:rPr lang="en-US" i="1" dirty="0">
                <a:highlight>
                  <a:srgbClr val="FFFF00"/>
                </a:highlight>
              </a:rPr>
              <a:t>Mus</a:t>
            </a:r>
            <a:r>
              <a:rPr lang="en-US" dirty="0"/>
              <a:t> are accelerated in certain tissues and in late stages of spermatogenesis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C098A1-4064-47FB-8E78-F9AA7BEDB6E9}"/>
              </a:ext>
            </a:extLst>
          </p:cNvPr>
          <p:cNvSpPr/>
          <p:nvPr/>
        </p:nvSpPr>
        <p:spPr>
          <a:xfrm>
            <a:off x="3723702" y="-1"/>
            <a:ext cx="892366" cy="429659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09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BD64357-BB71-4A55-A13C-5892031CB63A}"/>
              </a:ext>
            </a:extLst>
          </p:cNvPr>
          <p:cNvSpPr txBox="1"/>
          <p:nvPr/>
        </p:nvSpPr>
        <p:spPr>
          <a:xfrm>
            <a:off x="169591" y="3470983"/>
            <a:ext cx="4039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~100 species with</a:t>
            </a:r>
          </a:p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male reproductive phenotypes and</a:t>
            </a:r>
          </a:p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sequence data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FE171F-4720-4C65-A769-6D0ED16B8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30099" r="53926" b="42716"/>
          <a:stretch/>
        </p:blipFill>
        <p:spPr>
          <a:xfrm>
            <a:off x="2189132" y="2120777"/>
            <a:ext cx="772170" cy="901945"/>
          </a:xfrm>
          <a:prstGeom prst="rect">
            <a:avLst/>
          </a:prstGeom>
        </p:spPr>
      </p:pic>
      <p:pic>
        <p:nvPicPr>
          <p:cNvPr id="7" name="Picture 6" descr="A picture containing text, grass, indoor&#10;&#10;Description automatically generated">
            <a:extLst>
              <a:ext uri="{FF2B5EF4-FFF2-40B4-BE49-F238E27FC236}">
                <a16:creationId xmlns:a16="http://schemas.microsoft.com/office/drawing/2014/main" id="{BCA28EA9-8ACE-424C-AA19-2FC00584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50000" r="56443" b="37509"/>
          <a:stretch/>
        </p:blipFill>
        <p:spPr>
          <a:xfrm>
            <a:off x="1244992" y="2125732"/>
            <a:ext cx="414492" cy="896990"/>
          </a:xfrm>
          <a:prstGeom prst="rect">
            <a:avLst/>
          </a:prstGeom>
        </p:spPr>
      </p:pic>
      <p:pic>
        <p:nvPicPr>
          <p:cNvPr id="9" name="Picture 8" descr="A picture containing text, grass, different, bunch&#10;&#10;Description automatically generated">
            <a:extLst>
              <a:ext uri="{FF2B5EF4-FFF2-40B4-BE49-F238E27FC236}">
                <a16:creationId xmlns:a16="http://schemas.microsoft.com/office/drawing/2014/main" id="{B6B859F9-0A82-46E4-B7DC-EB014420A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75696" r="59199" b="4006"/>
          <a:stretch/>
        </p:blipFill>
        <p:spPr>
          <a:xfrm>
            <a:off x="2403748" y="1050087"/>
            <a:ext cx="374716" cy="771472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1C1948A3-C395-4EF3-BAC0-8DE9B7EE4C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5" t="65050" r="39776" b="17421"/>
          <a:stretch/>
        </p:blipFill>
        <p:spPr>
          <a:xfrm>
            <a:off x="1239034" y="1132486"/>
            <a:ext cx="426408" cy="689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6FFE89-51AF-48E0-BD57-C62718A83CC7}"/>
              </a:ext>
            </a:extLst>
          </p:cNvPr>
          <p:cNvSpPr txBox="1"/>
          <p:nvPr/>
        </p:nvSpPr>
        <p:spPr>
          <a:xfrm>
            <a:off x="25727" y="4842575"/>
            <a:ext cx="1543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Sperm micrographs: Bill Breed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955F3-9096-46AA-B136-0642AF57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7" y="151725"/>
            <a:ext cx="4465674" cy="67673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Sperm evolution across Murinae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18CB6-8F71-4D11-A903-00075417A1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2227" r="9315" b="10258"/>
          <a:stretch/>
        </p:blipFill>
        <p:spPr>
          <a:xfrm>
            <a:off x="4652601" y="0"/>
            <a:ext cx="4039081" cy="5153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18B0D3-9FF5-467C-AC50-DA53B0956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0435" y="4513994"/>
            <a:ext cx="1078706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62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BD64357-BB71-4A55-A13C-5892031CB63A}"/>
              </a:ext>
            </a:extLst>
          </p:cNvPr>
          <p:cNvSpPr txBox="1"/>
          <p:nvPr/>
        </p:nvSpPr>
        <p:spPr>
          <a:xfrm>
            <a:off x="169591" y="3470983"/>
            <a:ext cx="4039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~100 species with</a:t>
            </a:r>
          </a:p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male reproductive phenotypes and</a:t>
            </a:r>
          </a:p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sequence data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FE171F-4720-4C65-A769-6D0ED16B8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30099" r="53926" b="42716"/>
          <a:stretch/>
        </p:blipFill>
        <p:spPr>
          <a:xfrm>
            <a:off x="2189132" y="2120777"/>
            <a:ext cx="772170" cy="901945"/>
          </a:xfrm>
          <a:prstGeom prst="rect">
            <a:avLst/>
          </a:prstGeom>
        </p:spPr>
      </p:pic>
      <p:pic>
        <p:nvPicPr>
          <p:cNvPr id="7" name="Picture 6" descr="A picture containing text, grass, indoor&#10;&#10;Description automatically generated">
            <a:extLst>
              <a:ext uri="{FF2B5EF4-FFF2-40B4-BE49-F238E27FC236}">
                <a16:creationId xmlns:a16="http://schemas.microsoft.com/office/drawing/2014/main" id="{BCA28EA9-8ACE-424C-AA19-2FC00584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50000" r="56443" b="37509"/>
          <a:stretch/>
        </p:blipFill>
        <p:spPr>
          <a:xfrm>
            <a:off x="1244992" y="2125732"/>
            <a:ext cx="414492" cy="896990"/>
          </a:xfrm>
          <a:prstGeom prst="rect">
            <a:avLst/>
          </a:prstGeom>
        </p:spPr>
      </p:pic>
      <p:pic>
        <p:nvPicPr>
          <p:cNvPr id="9" name="Picture 8" descr="A picture containing text, grass, different, bunch&#10;&#10;Description automatically generated">
            <a:extLst>
              <a:ext uri="{FF2B5EF4-FFF2-40B4-BE49-F238E27FC236}">
                <a16:creationId xmlns:a16="http://schemas.microsoft.com/office/drawing/2014/main" id="{B6B859F9-0A82-46E4-B7DC-EB014420A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75696" r="59199" b="4006"/>
          <a:stretch/>
        </p:blipFill>
        <p:spPr>
          <a:xfrm>
            <a:off x="2403748" y="1050087"/>
            <a:ext cx="374716" cy="771472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1C1948A3-C395-4EF3-BAC0-8DE9B7EE4C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5" t="65050" r="39776" b="17421"/>
          <a:stretch/>
        </p:blipFill>
        <p:spPr>
          <a:xfrm>
            <a:off x="1239034" y="1132486"/>
            <a:ext cx="426408" cy="689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6FFE89-51AF-48E0-BD57-C62718A83CC7}"/>
              </a:ext>
            </a:extLst>
          </p:cNvPr>
          <p:cNvSpPr txBox="1"/>
          <p:nvPr/>
        </p:nvSpPr>
        <p:spPr>
          <a:xfrm>
            <a:off x="25727" y="4842575"/>
            <a:ext cx="1543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Sperm micrographs: Bill Breed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955F3-9096-46AA-B136-0642AF57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7" y="151725"/>
            <a:ext cx="4465674" cy="67673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Sperm evolution across Murinae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18CB6-8F71-4D11-A903-00075417A1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2227" r="9315" b="10258"/>
          <a:stretch/>
        </p:blipFill>
        <p:spPr>
          <a:xfrm>
            <a:off x="4652601" y="0"/>
            <a:ext cx="4039081" cy="5153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18B0D3-9FF5-467C-AC50-DA53B0956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0435" y="4513994"/>
            <a:ext cx="1078706" cy="614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715C42-891A-471B-859E-942DD5A65C7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D11B8-ACC5-4DB2-8583-2B183615A91C}"/>
              </a:ext>
            </a:extLst>
          </p:cNvPr>
          <p:cNvSpPr txBox="1"/>
          <p:nvPr/>
        </p:nvSpPr>
        <p:spPr>
          <a:xfrm>
            <a:off x="0" y="182170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Are male reproductive genes that are rapidly evolving in </a:t>
            </a:r>
            <a:r>
              <a:rPr lang="en-US" sz="2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Mus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also evolving rapidly across the murine phylogeny?</a:t>
            </a:r>
          </a:p>
        </p:txBody>
      </p:sp>
    </p:spTree>
    <p:extLst>
      <p:ext uri="{BB962C8B-B14F-4D97-AF65-F5344CB8AC3E}">
        <p14:creationId xmlns:p14="http://schemas.microsoft.com/office/powerpoint/2010/main" val="10384489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57D81C9-252C-4D7C-A038-215B89AE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16" y="67455"/>
            <a:ext cx="5036354" cy="4094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A262E-976B-4AED-9242-8E99F9337209}"/>
              </a:ext>
            </a:extLst>
          </p:cNvPr>
          <p:cNvSpPr txBox="1"/>
          <p:nvPr/>
        </p:nvSpPr>
        <p:spPr>
          <a:xfrm>
            <a:off x="6731001" y="4842932"/>
            <a:ext cx="2370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Adapted from Dean et al. 2009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C257F5-9FCC-407F-BF59-744A3E1A4F3A}"/>
              </a:ext>
            </a:extLst>
          </p:cNvPr>
          <p:cNvCxnSpPr>
            <a:cxnSpLocks/>
          </p:cNvCxnSpPr>
          <p:nvPr/>
        </p:nvCxnSpPr>
        <p:spPr>
          <a:xfrm flipH="1" flipV="1">
            <a:off x="4800600" y="3035509"/>
            <a:ext cx="418980" cy="483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CD8D1C-DA39-4EC7-9191-8337EC0158CA}"/>
              </a:ext>
            </a:extLst>
          </p:cNvPr>
          <p:cNvSpPr txBox="1"/>
          <p:nvPr/>
        </p:nvSpPr>
        <p:spPr>
          <a:xfrm>
            <a:off x="4739062" y="3459027"/>
            <a:ext cx="14428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Genome-wide average: 0.18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870C0-4A75-4B19-9948-EC35222F9D93}"/>
              </a:ext>
            </a:extLst>
          </p:cNvPr>
          <p:cNvSpPr txBox="1"/>
          <p:nvPr/>
        </p:nvSpPr>
        <p:spPr>
          <a:xfrm>
            <a:off x="4355066" y="4222945"/>
            <a:ext cx="5036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 Indicates significant difference from genome-wide average</a:t>
            </a:r>
          </a:p>
          <a:p>
            <a:r>
              <a:rPr lang="en-US" sz="1500" dirty="0"/>
              <a:t>Wilcoxon rank-sum test FDR-corrected P &lt; 0.05</a:t>
            </a:r>
          </a:p>
        </p:txBody>
      </p:sp>
    </p:spTree>
    <p:extLst>
      <p:ext uri="{BB962C8B-B14F-4D97-AF65-F5344CB8AC3E}">
        <p14:creationId xmlns:p14="http://schemas.microsoft.com/office/powerpoint/2010/main" val="14174782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57D81C9-252C-4D7C-A038-215B89AE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16" y="67455"/>
            <a:ext cx="5036354" cy="4094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A262E-976B-4AED-9242-8E99F9337209}"/>
              </a:ext>
            </a:extLst>
          </p:cNvPr>
          <p:cNvSpPr txBox="1"/>
          <p:nvPr/>
        </p:nvSpPr>
        <p:spPr>
          <a:xfrm>
            <a:off x="6731001" y="4842932"/>
            <a:ext cx="2370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Adapted from Dean et al. 2009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C257F5-9FCC-407F-BF59-744A3E1A4F3A}"/>
              </a:ext>
            </a:extLst>
          </p:cNvPr>
          <p:cNvCxnSpPr>
            <a:cxnSpLocks/>
          </p:cNvCxnSpPr>
          <p:nvPr/>
        </p:nvCxnSpPr>
        <p:spPr>
          <a:xfrm flipH="1" flipV="1">
            <a:off x="4800600" y="3035509"/>
            <a:ext cx="418980" cy="483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CD8D1C-DA39-4EC7-9191-8337EC0158CA}"/>
              </a:ext>
            </a:extLst>
          </p:cNvPr>
          <p:cNvSpPr txBox="1"/>
          <p:nvPr/>
        </p:nvSpPr>
        <p:spPr>
          <a:xfrm>
            <a:off x="4739062" y="3459027"/>
            <a:ext cx="14428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Genome-wide average: 0.18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870C0-4A75-4B19-9948-EC35222F9D93}"/>
              </a:ext>
            </a:extLst>
          </p:cNvPr>
          <p:cNvSpPr txBox="1"/>
          <p:nvPr/>
        </p:nvSpPr>
        <p:spPr>
          <a:xfrm>
            <a:off x="4355066" y="4222945"/>
            <a:ext cx="5036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 Indicates significant difference from genome-wide average</a:t>
            </a:r>
          </a:p>
          <a:p>
            <a:r>
              <a:rPr lang="en-US" sz="1500" dirty="0"/>
              <a:t>Wilcoxon rank-sum test FDR-corrected P &lt; 0.05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61EE6C-4D79-4088-9583-77E818A32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38" y="1677945"/>
            <a:ext cx="3639000" cy="2194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EB36FD-A6CF-4DFF-A751-5C2F0A49C655}"/>
              </a:ext>
            </a:extLst>
          </p:cNvPr>
          <p:cNvSpPr txBox="1"/>
          <p:nvPr/>
        </p:nvSpPr>
        <p:spPr>
          <a:xfrm>
            <a:off x="1525836" y="4011117"/>
            <a:ext cx="98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Dean et al. 2009</a:t>
            </a:r>
          </a:p>
        </p:txBody>
      </p:sp>
    </p:spTree>
    <p:extLst>
      <p:ext uri="{BB962C8B-B14F-4D97-AF65-F5344CB8AC3E}">
        <p14:creationId xmlns:p14="http://schemas.microsoft.com/office/powerpoint/2010/main" val="17237697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357D81C9-252C-4D7C-A038-215B89AE4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16" y="67455"/>
            <a:ext cx="5036354" cy="4094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A262E-976B-4AED-9242-8E99F9337209}"/>
              </a:ext>
            </a:extLst>
          </p:cNvPr>
          <p:cNvSpPr txBox="1"/>
          <p:nvPr/>
        </p:nvSpPr>
        <p:spPr>
          <a:xfrm>
            <a:off x="6731001" y="4842932"/>
            <a:ext cx="2370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Adapted from Dean et al. 2009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148E8A-2AEC-40E5-9418-39FD40F40E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2227" r="9315" b="10258"/>
          <a:stretch/>
        </p:blipFill>
        <p:spPr>
          <a:xfrm>
            <a:off x="8605" y="12326"/>
            <a:ext cx="4039081" cy="515350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C257F5-9FCC-407F-BF59-744A3E1A4F3A}"/>
              </a:ext>
            </a:extLst>
          </p:cNvPr>
          <p:cNvCxnSpPr>
            <a:cxnSpLocks/>
          </p:cNvCxnSpPr>
          <p:nvPr/>
        </p:nvCxnSpPr>
        <p:spPr>
          <a:xfrm flipH="1" flipV="1">
            <a:off x="4800600" y="3035509"/>
            <a:ext cx="418980" cy="483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CD8D1C-DA39-4EC7-9191-8337EC0158CA}"/>
              </a:ext>
            </a:extLst>
          </p:cNvPr>
          <p:cNvSpPr txBox="1"/>
          <p:nvPr/>
        </p:nvSpPr>
        <p:spPr>
          <a:xfrm>
            <a:off x="4739062" y="3459027"/>
            <a:ext cx="14428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Genome-wide average: 0.18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870C0-4A75-4B19-9948-EC35222F9D93}"/>
              </a:ext>
            </a:extLst>
          </p:cNvPr>
          <p:cNvSpPr txBox="1"/>
          <p:nvPr/>
        </p:nvSpPr>
        <p:spPr>
          <a:xfrm>
            <a:off x="4355066" y="4222945"/>
            <a:ext cx="5036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 Indicates significant difference from genome-wide average</a:t>
            </a:r>
          </a:p>
          <a:p>
            <a:r>
              <a:rPr lang="en-US" sz="1500" dirty="0"/>
              <a:t>Wilcoxon rank-sum test FDR-corrected P &lt; 0.05</a:t>
            </a:r>
          </a:p>
        </p:txBody>
      </p:sp>
    </p:spTree>
    <p:extLst>
      <p:ext uri="{BB962C8B-B14F-4D97-AF65-F5344CB8AC3E}">
        <p14:creationId xmlns:p14="http://schemas.microsoft.com/office/powerpoint/2010/main" val="28468274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911781-7BC2-4DC2-B783-DB57CE7C071A}"/>
              </a:ext>
            </a:extLst>
          </p:cNvPr>
          <p:cNvSpPr txBox="1"/>
          <p:nvPr/>
        </p:nvSpPr>
        <p:spPr>
          <a:xfrm>
            <a:off x="6731001" y="4842932"/>
            <a:ext cx="23706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Adapted from Dean et al. 2009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D931B6-289C-4783-9C9F-C0E308FE6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2227" r="9315" b="10258"/>
          <a:stretch/>
        </p:blipFill>
        <p:spPr>
          <a:xfrm>
            <a:off x="8605" y="12326"/>
            <a:ext cx="4039081" cy="5153501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337656C-313B-48C8-84BD-8D5F440C7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88" y="0"/>
            <a:ext cx="4515986" cy="49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338126"/>
              </p:ext>
            </p:extLst>
          </p:nvPr>
        </p:nvGraphicFramePr>
        <p:xfrm>
          <a:off x="0" y="2880830"/>
          <a:ext cx="9144000" cy="321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Deep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Rapid speciation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76 whole genomes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210 targeted exomes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Skull shape measurements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Sperm morphology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 patterns of molecular evolution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Molecular evolution of radiations</a:t>
                      </a:r>
                    </a:p>
                    <a:p>
                      <a:pPr algn="ctr"/>
                      <a:r>
                        <a:rPr lang="en-US" sz="2000" dirty="0"/>
                        <a:t>Link genotype to phenotype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38E45-1F86-4D8C-B086-8695FDE560A7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49679E0-0C58-48D0-AF3F-F8BBEBF6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56E9D29-7137-4745-9A67-FF4DD6F0C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9A4B935-34E9-4D9D-A540-6F7756A16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pic>
        <p:nvPicPr>
          <p:cNvPr id="23" name="Picture 2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F2D98D2-3506-4215-8724-170E4FAE0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9D14C7-5E1E-4EB1-9A00-9250062D3B42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4CDEA-B414-4122-BE91-62D48B3F82A0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37FC99-7ED8-465A-9DD6-374966506CBD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40041-FFA6-49C1-8B2A-221142887502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</p:spTree>
    <p:extLst>
      <p:ext uri="{BB962C8B-B14F-4D97-AF65-F5344CB8AC3E}">
        <p14:creationId xmlns:p14="http://schemas.microsoft.com/office/powerpoint/2010/main" val="14480651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138152-2050-4B99-AC9A-6E3A4308F6FB}"/>
              </a:ext>
            </a:extLst>
          </p:cNvPr>
          <p:cNvGrpSpPr/>
          <p:nvPr/>
        </p:nvGrpSpPr>
        <p:grpSpPr>
          <a:xfrm>
            <a:off x="3414448" y="732193"/>
            <a:ext cx="2315102" cy="1848062"/>
            <a:chOff x="5276529" y="2374380"/>
            <a:chExt cx="3086803" cy="2464082"/>
          </a:xfrm>
        </p:grpSpPr>
        <p:pic>
          <p:nvPicPr>
            <p:cNvPr id="5" name="Picture 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EDE46B6B-4FFC-48DC-AD4D-E89EC7AA8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276529" y="2374380"/>
              <a:ext cx="3086803" cy="1232181"/>
            </a:xfrm>
            <a:prstGeom prst="rect">
              <a:avLst/>
            </a:prstGeom>
          </p:spPr>
        </p:pic>
        <p:pic>
          <p:nvPicPr>
            <p:cNvPr id="6" name="Picture 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232D806-4D9F-41C7-BE2D-83EC20177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5276529" y="3606281"/>
              <a:ext cx="3086803" cy="1232181"/>
            </a:xfrm>
            <a:prstGeom prst="rect">
              <a:avLst/>
            </a:prstGeom>
          </p:spPr>
        </p:pic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BD87AC5-82B0-4FBF-B319-61E4DAB66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0"/>
          <a:stretch/>
        </p:blipFill>
        <p:spPr>
          <a:xfrm>
            <a:off x="1668591" y="3001863"/>
            <a:ext cx="5806816" cy="145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588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9EEA66-3503-4EC0-84D8-35B5C4E18C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8"/>
            <a:ext cx="5143500" cy="5108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BF60D-2036-4DA0-948F-8B030B2449A3}"/>
              </a:ext>
            </a:extLst>
          </p:cNvPr>
          <p:cNvSpPr txBox="1"/>
          <p:nvPr/>
        </p:nvSpPr>
        <p:spPr>
          <a:xfrm>
            <a:off x="5425808" y="725090"/>
            <a:ext cx="34868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More accurate rate estimates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genome-wide bursts of molecular evolution coinciding with colonization events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Some evidence for increased positive selection on genes related to skull shape</a:t>
            </a:r>
          </a:p>
          <a:p>
            <a:pPr marL="342900" indent="-342900" algn="l">
              <a:buFont typeface="+mj-lt"/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Molecular evolution mirrors development of sperm across the rodent phylogeny</a:t>
            </a:r>
          </a:p>
        </p:txBody>
      </p:sp>
    </p:spTree>
    <p:extLst>
      <p:ext uri="{BB962C8B-B14F-4D97-AF65-F5344CB8AC3E}">
        <p14:creationId xmlns:p14="http://schemas.microsoft.com/office/powerpoint/2010/main" val="34806812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eptile, turtle, blue, colorful&#10;&#10;Description automatically generated">
            <a:extLst>
              <a:ext uri="{FF2B5EF4-FFF2-40B4-BE49-F238E27FC236}">
                <a16:creationId xmlns:a16="http://schemas.microsoft.com/office/drawing/2014/main" id="{06AAB60F-0809-4265-B32A-7B77E10B6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ED2CAB-536E-43FC-AE43-AF29A7F3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99" y="133370"/>
            <a:ext cx="7523602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Comparative genomics of turtles!</a:t>
            </a:r>
          </a:p>
        </p:txBody>
      </p:sp>
    </p:spTree>
    <p:extLst>
      <p:ext uri="{BB962C8B-B14F-4D97-AF65-F5344CB8AC3E}">
        <p14:creationId xmlns:p14="http://schemas.microsoft.com/office/powerpoint/2010/main" val="32809490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D3F4EE-5879-4A24-AE14-AAB24C0D4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18" y="1297251"/>
            <a:ext cx="1656202" cy="12744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0A2ABD-1E8D-4C6A-AA39-D6BD190E8630}"/>
              </a:ext>
            </a:extLst>
          </p:cNvPr>
          <p:cNvSpPr/>
          <p:nvPr/>
        </p:nvSpPr>
        <p:spPr>
          <a:xfrm>
            <a:off x="5680358" y="450215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0" name="Table 21">
            <a:extLst>
              <a:ext uri="{FF2B5EF4-FFF2-40B4-BE49-F238E27FC236}">
                <a16:creationId xmlns:a16="http://schemas.microsoft.com/office/drawing/2014/main" id="{EB2F0B91-BF9F-496E-961F-5A4585A8E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209080"/>
              </p:ext>
            </p:extLst>
          </p:nvPr>
        </p:nvGraphicFramePr>
        <p:xfrm>
          <a:off x="0" y="2880830"/>
          <a:ext cx="9144000" cy="230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Order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348 species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220 million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2FA4ECB-7CCE-4AF6-B6CA-1E2C7B76E6E0}"/>
              </a:ext>
            </a:extLst>
          </p:cNvPr>
          <p:cNvSpPr txBox="1"/>
          <p:nvPr/>
        </p:nvSpPr>
        <p:spPr>
          <a:xfrm>
            <a:off x="5680358" y="450215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Testudines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860323-F859-4FE6-9D45-A4F6DAEE1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23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D3F4EE-5879-4A24-AE14-AAB24C0D4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18" y="1297251"/>
            <a:ext cx="1656202" cy="12744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0A2ABD-1E8D-4C6A-AA39-D6BD190E8630}"/>
              </a:ext>
            </a:extLst>
          </p:cNvPr>
          <p:cNvSpPr/>
          <p:nvPr/>
        </p:nvSpPr>
        <p:spPr>
          <a:xfrm>
            <a:off x="5680358" y="450215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0" name="Table 21">
            <a:extLst>
              <a:ext uri="{FF2B5EF4-FFF2-40B4-BE49-F238E27FC236}">
                <a16:creationId xmlns:a16="http://schemas.microsoft.com/office/drawing/2014/main" id="{EB2F0B91-BF9F-496E-961F-5A4585A8E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54895"/>
              </p:ext>
            </p:extLst>
          </p:nvPr>
        </p:nvGraphicFramePr>
        <p:xfrm>
          <a:off x="0" y="2880830"/>
          <a:ext cx="9144000" cy="230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Order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348 species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220 million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No RNA-seq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2FA4ECB-7CCE-4AF6-B6CA-1E2C7B76E6E0}"/>
              </a:ext>
            </a:extLst>
          </p:cNvPr>
          <p:cNvSpPr txBox="1"/>
          <p:nvPr/>
        </p:nvSpPr>
        <p:spPr>
          <a:xfrm>
            <a:off x="5680358" y="450215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Testudines</a:t>
            </a:r>
          </a:p>
        </p:txBody>
      </p:sp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1D884F59-DED5-4F8B-B91E-35EA93C97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368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2DD6712F-10EC-4C70-8E8D-0E5A53C41A65}"/>
              </a:ext>
            </a:extLst>
          </p:cNvPr>
          <p:cNvGrpSpPr/>
          <p:nvPr/>
        </p:nvGrpSpPr>
        <p:grpSpPr>
          <a:xfrm>
            <a:off x="3915094" y="2397607"/>
            <a:ext cx="3107260" cy="2246769"/>
            <a:chOff x="5047963" y="445254"/>
            <a:chExt cx="3107260" cy="2246769"/>
          </a:xfrm>
        </p:grpSpPr>
        <p:pic>
          <p:nvPicPr>
            <p:cNvPr id="36" name="Picture 3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997F0591-DEA8-4F42-B1CB-1E4D81360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096" y="1606194"/>
              <a:ext cx="680483" cy="68335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69AB3D-1A18-43C2-A697-90730108FE25}"/>
                </a:ext>
              </a:extLst>
            </p:cNvPr>
            <p:cNvGrpSpPr/>
            <p:nvPr/>
          </p:nvGrpSpPr>
          <p:grpSpPr>
            <a:xfrm>
              <a:off x="5047963" y="445254"/>
              <a:ext cx="3107260" cy="2246769"/>
              <a:chOff x="6181166" y="1646369"/>
              <a:chExt cx="3107260" cy="2246769"/>
            </a:xfrm>
          </p:grpSpPr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C28E9226-9F82-4BBD-9839-44DEF87D01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8288" y="1849333"/>
                <a:ext cx="2182233" cy="1631216"/>
              </a:xfrm>
              <a:prstGeom prst="rect">
                <a:avLst/>
              </a:prstGeom>
            </p:spPr>
            <p:txBody>
              <a:bodyPr vert="horz" lIns="91438" tIns="45719" rIns="91438" bIns="45719" rtlCol="0">
                <a:noAutofit/>
              </a:bodyPr>
              <a:lstStyle>
                <a:lvl1pPr marL="342892" indent="-342892" algn="l" defTabSz="914378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31" indent="-285743" algn="l" defTabSz="914378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2" indent="-228594" algn="l" defTabSz="914378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8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8" indent="-228594" algn="l" defTabSz="914378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8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8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5" indent="-228594" algn="l" defTabSz="914378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8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Carl </a:t>
                </a:r>
                <a:r>
                  <a:rPr lang="en-US" sz="14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Hutter</a:t>
                </a:r>
                <a:endPara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Jake Esselstyn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Kevin Rowe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Mia Levine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Michael Lampson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Jon Hughes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Jeremey Searle</a:t>
                </a:r>
              </a:p>
            </p:txBody>
          </p:sp>
          <p:pic>
            <p:nvPicPr>
              <p:cNvPr id="9" name="Picture 8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E3D67CC-C9AE-41D4-81A2-0F56B0185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25776" y="2100204"/>
                <a:ext cx="1235869" cy="534658"/>
              </a:xfrm>
              <a:prstGeom prst="rect">
                <a:avLst/>
              </a:prstGeom>
            </p:spPr>
          </p:pic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3DC292A-425F-4FE9-A4CE-95B33B3ECD19}"/>
                  </a:ext>
                </a:extLst>
              </p:cNvPr>
              <p:cNvSpPr/>
              <p:nvPr/>
            </p:nvSpPr>
            <p:spPr>
              <a:xfrm>
                <a:off x="6181166" y="1646369"/>
                <a:ext cx="3107260" cy="2246769"/>
              </a:xfrm>
              <a:prstGeom prst="round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0C633EB-AC8A-46FF-9983-A1867E408B9A}"/>
              </a:ext>
            </a:extLst>
          </p:cNvPr>
          <p:cNvGrpSpPr/>
          <p:nvPr/>
        </p:nvGrpSpPr>
        <p:grpSpPr>
          <a:xfrm>
            <a:off x="3909660" y="53587"/>
            <a:ext cx="3749958" cy="2246769"/>
            <a:chOff x="5283751" y="3118804"/>
            <a:chExt cx="3749958" cy="221560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93C342-776A-4102-B67B-D3C780822E9A}"/>
                </a:ext>
              </a:extLst>
            </p:cNvPr>
            <p:cNvGrpSpPr/>
            <p:nvPr/>
          </p:nvGrpSpPr>
          <p:grpSpPr>
            <a:xfrm>
              <a:off x="5422937" y="3118804"/>
              <a:ext cx="3610772" cy="2215602"/>
              <a:chOff x="5977736" y="2842579"/>
              <a:chExt cx="3610772" cy="221560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45C761C-4914-4F94-A3C0-92B29EEA2C3B}"/>
                  </a:ext>
                </a:extLst>
              </p:cNvPr>
              <p:cNvSpPr/>
              <p:nvPr/>
            </p:nvSpPr>
            <p:spPr>
              <a:xfrm>
                <a:off x="7515472" y="2842579"/>
                <a:ext cx="2073036" cy="2215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Stephen Richards </a:t>
                </a:r>
              </a:p>
              <a:p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Matt Hahn</a:t>
                </a:r>
              </a:p>
              <a:p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Elias </a:t>
                </a:r>
                <a:r>
                  <a:rPr lang="en-US" sz="14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Dohmen</a:t>
                </a:r>
                <a:endPara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 sz="14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Yiyuan</a:t>
                </a:r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Li</a:t>
                </a:r>
              </a:p>
              <a:p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Erich </a:t>
                </a:r>
                <a:r>
                  <a:rPr lang="en-US" sz="14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Bornberg</a:t>
                </a:r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-Bauer</a:t>
                </a:r>
              </a:p>
              <a:p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Rob Waterhouse</a:t>
                </a:r>
              </a:p>
              <a:p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Ariel Chipman</a:t>
                </a:r>
              </a:p>
              <a:p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Jessica Garb</a:t>
                </a:r>
              </a:p>
              <a:p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Monica </a:t>
                </a:r>
                <a:r>
                  <a:rPr lang="en-US" sz="14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Poelchau</a:t>
                </a:r>
                <a:endPara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r>
                  <a:rPr lang="en-US" sz="14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Kristen </a:t>
                </a:r>
                <a:r>
                  <a:rPr lang="en-US" sz="14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Panfilio</a:t>
                </a:r>
                <a:endPara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060A15B-AB12-41CF-BE26-4B9DDE200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7736" y="3240805"/>
                <a:ext cx="1580053" cy="1190307"/>
              </a:xfrm>
              <a:prstGeom prst="rect">
                <a:avLst/>
              </a:prstGeom>
            </p:spPr>
          </p:pic>
        </p:grp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8D6670B-074B-461B-8D91-E8B79C1008CF}"/>
                </a:ext>
              </a:extLst>
            </p:cNvPr>
            <p:cNvSpPr/>
            <p:nvPr/>
          </p:nvSpPr>
          <p:spPr>
            <a:xfrm>
              <a:off x="5283751" y="3118804"/>
              <a:ext cx="3741480" cy="217826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7AADC8-4685-412C-9E83-FF709543C149}"/>
              </a:ext>
            </a:extLst>
          </p:cNvPr>
          <p:cNvGrpSpPr/>
          <p:nvPr/>
        </p:nvGrpSpPr>
        <p:grpSpPr>
          <a:xfrm>
            <a:off x="931622" y="53587"/>
            <a:ext cx="2829618" cy="3157179"/>
            <a:chOff x="555263" y="993160"/>
            <a:chExt cx="2829618" cy="31571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E1307A-7551-4A39-AF3E-98680A46F318}"/>
                </a:ext>
              </a:extLst>
            </p:cNvPr>
            <p:cNvGrpSpPr/>
            <p:nvPr/>
          </p:nvGrpSpPr>
          <p:grpSpPr>
            <a:xfrm>
              <a:off x="555263" y="993160"/>
              <a:ext cx="2829618" cy="3157179"/>
              <a:chOff x="3013635" y="66084"/>
              <a:chExt cx="2829618" cy="315717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36EE01-C4D4-49D2-86B5-09879D9B9C97}"/>
                  </a:ext>
                </a:extLst>
              </p:cNvPr>
              <p:cNvSpPr txBox="1"/>
              <p:nvPr/>
            </p:nvSpPr>
            <p:spPr>
              <a:xfrm>
                <a:off x="3155804" y="113563"/>
                <a:ext cx="2687449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Jeff Good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Emily </a:t>
                </a:r>
                <a:r>
                  <a:rPr lang="en-US" sz="16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Kopania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Emily Moore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Sebastian Mortimer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Tim Thurman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Fernando Rodriguez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Kate </a:t>
                </a:r>
                <a:r>
                  <a:rPr lang="en-US" sz="16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Wilsterman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Cynthia </a:t>
                </a:r>
                <a:r>
                  <a:rPr lang="en-US" sz="1600" dirty="0" err="1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Ulbing</a:t>
                </a:r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Mafalda Ferreira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Nathanael Herrera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5FCF1FC-B2F4-4A5D-9272-EAF7C9A4F844}"/>
                  </a:ext>
                </a:extLst>
              </p:cNvPr>
              <p:cNvSpPr/>
              <p:nvPr/>
            </p:nvSpPr>
            <p:spPr>
              <a:xfrm>
                <a:off x="3013635" y="66084"/>
                <a:ext cx="2766228" cy="3157179"/>
              </a:xfrm>
              <a:prstGeom prst="round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pic>
          <p:nvPicPr>
            <p:cNvPr id="42" name="Picture 4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4B1D3E2-DD1D-4A2A-BFC8-79578CEFA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197" y="1113713"/>
              <a:ext cx="2041668" cy="38664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9814-32FB-49A2-9106-BD99B0FDF2AA}"/>
              </a:ext>
            </a:extLst>
          </p:cNvPr>
          <p:cNvGrpSpPr/>
          <p:nvPr/>
        </p:nvGrpSpPr>
        <p:grpSpPr>
          <a:xfrm>
            <a:off x="970964" y="3291566"/>
            <a:ext cx="2766228" cy="1582026"/>
            <a:chOff x="1053584" y="3436532"/>
            <a:chExt cx="2766228" cy="1582026"/>
          </a:xfrm>
        </p:grpSpPr>
        <p:pic>
          <p:nvPicPr>
            <p:cNvPr id="45" name="Picture 44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23F5C3DC-A9A2-45A0-AFAE-EB293A2C1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133" y="3436532"/>
              <a:ext cx="1711842" cy="570614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F4C7C66-62C7-46E6-AC85-FC94E35F9BC4}"/>
                </a:ext>
              </a:extLst>
            </p:cNvPr>
            <p:cNvSpPr/>
            <p:nvPr/>
          </p:nvSpPr>
          <p:spPr>
            <a:xfrm>
              <a:off x="1053584" y="3444952"/>
              <a:ext cx="2766228" cy="1573606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0E950722-F24E-4731-9D91-8EB631146BB0}"/>
                </a:ext>
              </a:extLst>
            </p:cNvPr>
            <p:cNvSpPr txBox="1">
              <a:spLocks/>
            </p:cNvSpPr>
            <p:nvPr/>
          </p:nvSpPr>
          <p:spPr>
            <a:xfrm>
              <a:off x="1184109" y="3887025"/>
              <a:ext cx="1415865" cy="1084054"/>
            </a:xfrm>
            <a:prstGeom prst="rect">
              <a:avLst/>
            </a:prstGeom>
          </p:spPr>
          <p:txBody>
            <a:bodyPr vert="horz" lIns="91438" tIns="45719" rIns="91438" bIns="45719" rtlCol="0">
              <a:noAutofit/>
            </a:bodyPr>
            <a:lstStyle>
              <a:lvl1pPr marL="342892" indent="-342892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31" indent="-285743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2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8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Tim </a:t>
              </a:r>
              <a:r>
                <a:rPr lang="en-US" sz="14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Sackton</a:t>
              </a:r>
              <a:endParaRPr lang="en-US" sz="14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Nathan Weeks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Danielle </a:t>
              </a:r>
              <a:r>
                <a:rPr lang="en-US" sz="14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Khost</a:t>
              </a:r>
              <a:endParaRPr lang="en-US" sz="14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Adam Freedman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0D2AB32-BACF-4437-948C-20F22CF61EE5}"/>
              </a:ext>
            </a:extLst>
          </p:cNvPr>
          <p:cNvGrpSpPr/>
          <p:nvPr/>
        </p:nvGrpSpPr>
        <p:grpSpPr>
          <a:xfrm>
            <a:off x="4838872" y="4719556"/>
            <a:ext cx="1392922" cy="369305"/>
            <a:chOff x="6370201" y="4711218"/>
            <a:chExt cx="1392922" cy="3693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3D51B7-50E1-40C1-8657-EE8D977E72C9}"/>
                </a:ext>
              </a:extLst>
            </p:cNvPr>
            <p:cNvSpPr txBox="1"/>
            <p:nvPr/>
          </p:nvSpPr>
          <p:spPr>
            <a:xfrm>
              <a:off x="6430438" y="4739813"/>
              <a:ext cx="12724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Clara Boothby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422439A-4F43-44E9-9E59-1C32B52EC757}"/>
                </a:ext>
              </a:extLst>
            </p:cNvPr>
            <p:cNvSpPr/>
            <p:nvPr/>
          </p:nvSpPr>
          <p:spPr>
            <a:xfrm>
              <a:off x="6370201" y="4711218"/>
              <a:ext cx="1392922" cy="369305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26A7E4-41F9-4145-9B76-E220D33B5666}"/>
              </a:ext>
            </a:extLst>
          </p:cNvPr>
          <p:cNvSpPr txBox="1"/>
          <p:nvPr/>
        </p:nvSpPr>
        <p:spPr>
          <a:xfrm rot="16200000">
            <a:off x="-1677025" y="2044161"/>
            <a:ext cx="403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Acknowledgements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D757BA-E136-4BA9-9305-42C17D72DBB2}"/>
              </a:ext>
            </a:extLst>
          </p:cNvPr>
          <p:cNvCxnSpPr>
            <a:cxnSpLocks/>
          </p:cNvCxnSpPr>
          <p:nvPr/>
        </p:nvCxnSpPr>
        <p:spPr>
          <a:xfrm>
            <a:off x="730213" y="101066"/>
            <a:ext cx="0" cy="4965963"/>
          </a:xfrm>
          <a:prstGeom prst="line">
            <a:avLst/>
          </a:prstGeom>
          <a:ln w="15875"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6F696A-8183-4854-BB46-71F5FDC52EA1}"/>
              </a:ext>
            </a:extLst>
          </p:cNvPr>
          <p:cNvGrpSpPr/>
          <p:nvPr/>
        </p:nvGrpSpPr>
        <p:grpSpPr>
          <a:xfrm>
            <a:off x="7099974" y="2397606"/>
            <a:ext cx="2296762" cy="2246769"/>
            <a:chOff x="6181166" y="1646369"/>
            <a:chExt cx="2296762" cy="2246769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A4B3C01E-EBDD-46B4-9E16-B8431DD46103}"/>
                </a:ext>
              </a:extLst>
            </p:cNvPr>
            <p:cNvSpPr txBox="1">
              <a:spLocks/>
            </p:cNvSpPr>
            <p:nvPr/>
          </p:nvSpPr>
          <p:spPr>
            <a:xfrm>
              <a:off x="6295695" y="1819255"/>
              <a:ext cx="2182233" cy="1631216"/>
            </a:xfrm>
            <a:prstGeom prst="rect">
              <a:avLst/>
            </a:prstGeom>
          </p:spPr>
          <p:txBody>
            <a:bodyPr vert="horz" lIns="91438" tIns="45719" rIns="91438" bIns="45719" rtlCol="0">
              <a:noAutofit/>
            </a:bodyPr>
            <a:lstStyle>
              <a:lvl1pPr marL="342892" indent="-342892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31" indent="-285743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2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8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8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Brad Shaffer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Pat Minx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Ladeana</a:t>
              </a:r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Hillier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Peter Scott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Andrew </a:t>
              </a:r>
              <a:r>
                <a:rPr lang="en-US" sz="14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Shedlock</a:t>
              </a:r>
              <a:endParaRPr lang="en-US" sz="14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2971A53-5B48-4689-BE99-B2B72B2D0BCF}"/>
                </a:ext>
              </a:extLst>
            </p:cNvPr>
            <p:cNvSpPr/>
            <p:nvPr/>
          </p:nvSpPr>
          <p:spPr>
            <a:xfrm>
              <a:off x="6181166" y="1646369"/>
              <a:ext cx="1928349" cy="2246769"/>
            </a:xfrm>
            <a:prstGeom prst="roundRect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9AA628D-F4C5-4A42-A51E-5BA12C4434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37" y="4002304"/>
            <a:ext cx="732347" cy="5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884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F8520E-CAFD-4D77-A2C6-BE4FD27CE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68" y="705735"/>
            <a:ext cx="6056063" cy="4037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A79FC7-616F-4752-8196-B87673E75B3C}"/>
              </a:ext>
            </a:extLst>
          </p:cNvPr>
          <p:cNvSpPr txBox="1"/>
          <p:nvPr/>
        </p:nvSpPr>
        <p:spPr>
          <a:xfrm>
            <a:off x="3527794" y="4743110"/>
            <a:ext cx="21265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http://dailymammal.com/murines-five-ways/</a:t>
            </a:r>
            <a:endParaRPr lang="en-US" sz="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630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B560B-2399-42AB-8C4B-F44D1947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497D8-0CD5-45C9-A121-D9341DB30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76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510483"/>
              </p:ext>
            </p:extLst>
          </p:nvPr>
        </p:nvGraphicFramePr>
        <p:xfrm>
          <a:off x="0" y="2880830"/>
          <a:ext cx="9144000" cy="291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Deep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Rapid speciation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76 whole genomes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210 targeted exomes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Skull shape measurements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Sperm morphology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Sparse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38E45-1F86-4D8C-B086-8695FDE560A7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49679E0-0C58-48D0-AF3F-F8BBEBF6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56E9D29-7137-4745-9A67-FF4DD6F0C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9A4B935-34E9-4D9D-A540-6F7756A16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pic>
        <p:nvPicPr>
          <p:cNvPr id="23" name="Picture 2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F2D98D2-3506-4215-8724-170E4FAE0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9D14C7-5E1E-4EB1-9A00-9250062D3B42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4CDEA-B414-4122-BE91-62D48B3F82A0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37FC99-7ED8-465A-9DD6-374966506CBD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40041-FFA6-49C1-8B2A-221142887502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</p:spTree>
    <p:extLst>
      <p:ext uri="{BB962C8B-B14F-4D97-AF65-F5344CB8AC3E}">
        <p14:creationId xmlns:p14="http://schemas.microsoft.com/office/powerpoint/2010/main" val="2928845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489329"/>
              </p:ext>
            </p:extLst>
          </p:nvPr>
        </p:nvGraphicFramePr>
        <p:xfrm>
          <a:off x="0" y="2880830"/>
          <a:ext cx="9144000" cy="291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Deep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Rapid speciation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76 whole genomes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210 targeted exomes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Skull shape measurements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Sperm morphology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Sparse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Phylogenetic discordance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38E45-1F86-4D8C-B086-8695FDE560A7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49679E0-0C58-48D0-AF3F-F8BBEBF6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56E9D29-7137-4745-9A67-FF4DD6F0C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9A4B935-34E9-4D9D-A540-6F7756A16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pic>
        <p:nvPicPr>
          <p:cNvPr id="23" name="Picture 2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F2D98D2-3506-4215-8724-170E4FAE0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9D14C7-5E1E-4EB1-9A00-9250062D3B42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4CDEA-B414-4122-BE91-62D48B3F82A0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37FC99-7ED8-465A-9DD6-374966506CBD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40041-FFA6-49C1-8B2A-221142887502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</p:spTree>
    <p:extLst>
      <p:ext uri="{BB962C8B-B14F-4D97-AF65-F5344CB8AC3E}">
        <p14:creationId xmlns:p14="http://schemas.microsoft.com/office/powerpoint/2010/main" val="3443443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D2939E6A-0192-46C5-B22B-F37373929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57" y="158860"/>
            <a:ext cx="4759880" cy="48257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5DE4A6-169A-44FA-971A-A736D1D8BEEF}"/>
              </a:ext>
            </a:extLst>
          </p:cNvPr>
          <p:cNvSpPr/>
          <p:nvPr/>
        </p:nvSpPr>
        <p:spPr>
          <a:xfrm>
            <a:off x="7022305" y="2571750"/>
            <a:ext cx="114799" cy="47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5E4BC-55B7-4D86-ABFD-ABB76F46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2" y="344399"/>
            <a:ext cx="5009186" cy="603486"/>
          </a:xfrm>
        </p:spPr>
        <p:txBody>
          <a:bodyPr>
            <a:noAutofit/>
          </a:bodyPr>
          <a:lstStyle/>
          <a:p>
            <a:r>
              <a:rPr lang="en-US" sz="3300" dirty="0"/>
              <a:t>i5k pilot project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56901F-60D5-4F53-9953-F28DDB0E6F80}"/>
              </a:ext>
            </a:extLst>
          </p:cNvPr>
          <p:cNvSpPr txBox="1"/>
          <p:nvPr/>
        </p:nvSpPr>
        <p:spPr>
          <a:xfrm>
            <a:off x="483968" y="2464301"/>
            <a:ext cx="232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https://arthrofam.org/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A4358-2C33-4E81-8003-584DBA17BEFA}"/>
              </a:ext>
            </a:extLst>
          </p:cNvPr>
          <p:cNvSpPr txBox="1"/>
          <p:nvPr/>
        </p:nvSpPr>
        <p:spPr>
          <a:xfrm>
            <a:off x="7022305" y="4609244"/>
            <a:ext cx="1558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Image: Rob Waterhouse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5B6AF-3708-43AE-8E70-4DC0EEB0637C}"/>
              </a:ext>
            </a:extLst>
          </p:cNvPr>
          <p:cNvSpPr txBox="1"/>
          <p:nvPr/>
        </p:nvSpPr>
        <p:spPr>
          <a:xfrm>
            <a:off x="625568" y="2021829"/>
            <a:ext cx="2040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http://i5k.github.io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7269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D2939E6A-0192-46C5-B22B-F37373929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57" y="158860"/>
            <a:ext cx="4759880" cy="48257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5DE4A6-169A-44FA-971A-A736D1D8BEEF}"/>
              </a:ext>
            </a:extLst>
          </p:cNvPr>
          <p:cNvSpPr/>
          <p:nvPr/>
        </p:nvSpPr>
        <p:spPr>
          <a:xfrm>
            <a:off x="7022305" y="2571750"/>
            <a:ext cx="114799" cy="47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5E4BC-55B7-4D86-ABFD-ABB76F46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2" y="344399"/>
            <a:ext cx="5009186" cy="603486"/>
          </a:xfrm>
        </p:spPr>
        <p:txBody>
          <a:bodyPr>
            <a:noAutofit/>
          </a:bodyPr>
          <a:lstStyle/>
          <a:p>
            <a:r>
              <a:rPr lang="en-US" sz="3300" dirty="0"/>
              <a:t>i5k pilot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A4358-2C33-4E81-8003-584DBA17BEFA}"/>
              </a:ext>
            </a:extLst>
          </p:cNvPr>
          <p:cNvSpPr txBox="1"/>
          <p:nvPr/>
        </p:nvSpPr>
        <p:spPr>
          <a:xfrm>
            <a:off x="7022305" y="4609244"/>
            <a:ext cx="1558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Image: Rob Waterhouse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4C892-846A-4707-83E2-EFECE1999F50}"/>
              </a:ext>
            </a:extLst>
          </p:cNvPr>
          <p:cNvGrpSpPr/>
          <p:nvPr/>
        </p:nvGrpSpPr>
        <p:grpSpPr>
          <a:xfrm>
            <a:off x="628300" y="1371609"/>
            <a:ext cx="2349259" cy="2877881"/>
            <a:chOff x="5283751" y="3174977"/>
            <a:chExt cx="2349259" cy="18604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EE10BA-F129-4537-9E23-DA50E9D36159}"/>
                </a:ext>
              </a:extLst>
            </p:cNvPr>
            <p:cNvSpPr/>
            <p:nvPr/>
          </p:nvSpPr>
          <p:spPr>
            <a:xfrm>
              <a:off x="5402139" y="3174977"/>
              <a:ext cx="2112481" cy="1810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r>
                <a:rPr lang="en-US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Stephen Richards 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Elias </a:t>
              </a:r>
              <a:r>
                <a:rPr lang="en-US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Dohmen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r>
                <a:rPr lang="en-US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Yiyuan</a:t>
              </a:r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Li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Erich </a:t>
              </a:r>
              <a:r>
                <a:rPr lang="en-US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Bornberg</a:t>
              </a:r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-Bauer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Rob Waterhouse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Ariel Chipman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Jessica Garb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Monica </a:t>
              </a:r>
              <a:r>
                <a:rPr lang="en-US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Poelchau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Kristen </a:t>
              </a:r>
              <a:r>
                <a:rPr lang="en-US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Panfilio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Matt Hahn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F503DE4-54B2-4CAA-9E56-E7461D945CEB}"/>
                </a:ext>
              </a:extLst>
            </p:cNvPr>
            <p:cNvSpPr/>
            <p:nvPr/>
          </p:nvSpPr>
          <p:spPr>
            <a:xfrm>
              <a:off x="5283751" y="3262042"/>
              <a:ext cx="2349259" cy="1773338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918896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5E4BC-55B7-4D86-ABFD-ABB76F46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7" y="82088"/>
            <a:ext cx="8997263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Arthropods exhibit great phenotypic and behavioral diversity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3B9C1-20D3-40C0-A081-F83E9E62E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2" y="2445570"/>
            <a:ext cx="1430522" cy="952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2ABA87-B094-4F1C-9B7E-10813EA28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18" y="2955320"/>
            <a:ext cx="1282167" cy="926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AEE863-5A30-4663-9E24-5CE3C0BB7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2" y="3641637"/>
            <a:ext cx="1430522" cy="8038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B8C4A-540D-4CD7-9E23-6B77B68DF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18" y="4170307"/>
            <a:ext cx="1282167" cy="891106"/>
          </a:xfrm>
          <a:prstGeom prst="rect">
            <a:avLst/>
          </a:prstGeom>
        </p:spPr>
      </p:pic>
      <p:pic>
        <p:nvPicPr>
          <p:cNvPr id="15" name="Picture 14" descr="A black and yellow snake&#10;&#10;Description automatically generated with medium confidence">
            <a:extLst>
              <a:ext uri="{FF2B5EF4-FFF2-40B4-BE49-F238E27FC236}">
                <a16:creationId xmlns:a16="http://schemas.microsoft.com/office/drawing/2014/main" id="{E03C3BCB-E80C-49C1-BC75-75E4C48DB5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2" y="1251031"/>
            <a:ext cx="1430522" cy="953681"/>
          </a:xfrm>
          <a:prstGeom prst="rect">
            <a:avLst/>
          </a:prstGeom>
        </p:spPr>
      </p:pic>
      <p:pic>
        <p:nvPicPr>
          <p:cNvPr id="16" name="Picture 15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E342A1C7-443C-4D5D-BD23-25A8257C56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0" y="1874856"/>
            <a:ext cx="1278331" cy="791732"/>
          </a:xfrm>
          <a:prstGeom prst="rect">
            <a:avLst/>
          </a:prstGeom>
        </p:spPr>
      </p:pic>
      <p:pic>
        <p:nvPicPr>
          <p:cNvPr id="17" name="Picture 16" descr="A close up of a spider&#10;&#10;Description automatically generated with medium confidence">
            <a:extLst>
              <a:ext uri="{FF2B5EF4-FFF2-40B4-BE49-F238E27FC236}">
                <a16:creationId xmlns:a16="http://schemas.microsoft.com/office/drawing/2014/main" id="{4704AD99-6C93-4934-A9C0-2646FE078F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0" y="747888"/>
            <a:ext cx="1278331" cy="8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0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5E4BC-55B7-4D86-ABFD-ABB76F46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7" y="82088"/>
            <a:ext cx="8997263" cy="603486"/>
          </a:xfrm>
        </p:spPr>
        <p:txBody>
          <a:bodyPr>
            <a:normAutofit/>
          </a:bodyPr>
          <a:lstStyle/>
          <a:p>
            <a:r>
              <a:rPr lang="en-US" dirty="0"/>
              <a:t>How does molecular evolution drive adaptation?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37C79-0E6C-46BF-9CB2-32581D4B0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2" y="2445570"/>
            <a:ext cx="1430522" cy="952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50236-2B0B-456D-91BC-6F2287404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18" y="2955320"/>
            <a:ext cx="1282167" cy="926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175272-92E6-4463-A32F-FF82D4F28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2" y="3641637"/>
            <a:ext cx="1430522" cy="803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9DEFD2-BD91-4B20-A40C-53F7FE6D4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18" y="4170307"/>
            <a:ext cx="1282167" cy="891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C6772-F73D-4195-BB3E-D509CC80B0E3}"/>
              </a:ext>
            </a:extLst>
          </p:cNvPr>
          <p:cNvSpPr txBox="1"/>
          <p:nvPr/>
        </p:nvSpPr>
        <p:spPr>
          <a:xfrm>
            <a:off x="218866" y="2402473"/>
            <a:ext cx="305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…CGGACTGCAGTAAACTGATCC…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B2DC56A-D50A-42A9-B1F6-98859C2045AD}"/>
              </a:ext>
            </a:extLst>
          </p:cNvPr>
          <p:cNvSpPr/>
          <p:nvPr/>
        </p:nvSpPr>
        <p:spPr>
          <a:xfrm>
            <a:off x="3387687" y="2242039"/>
            <a:ext cx="2098713" cy="659423"/>
          </a:xfrm>
          <a:prstGeom prst="rightArrow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8485A-B7BE-41BD-BE0F-6DF458B8FDAE}"/>
              </a:ext>
            </a:extLst>
          </p:cNvPr>
          <p:cNvSpPr txBox="1"/>
          <p:nvPr/>
        </p:nvSpPr>
        <p:spPr>
          <a:xfrm>
            <a:off x="3898541" y="1848475"/>
            <a:ext cx="905921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8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</p:txBody>
      </p:sp>
      <p:pic>
        <p:nvPicPr>
          <p:cNvPr id="14" name="Picture 13" descr="A black and yellow snake&#10;&#10;Description automatically generated with medium confidence">
            <a:extLst>
              <a:ext uri="{FF2B5EF4-FFF2-40B4-BE49-F238E27FC236}">
                <a16:creationId xmlns:a16="http://schemas.microsoft.com/office/drawing/2014/main" id="{5CBEDE4F-0531-4850-A404-3F33AC5424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2" y="1251031"/>
            <a:ext cx="1430522" cy="953681"/>
          </a:xfrm>
          <a:prstGeom prst="rect">
            <a:avLst/>
          </a:prstGeom>
        </p:spPr>
      </p:pic>
      <p:pic>
        <p:nvPicPr>
          <p:cNvPr id="16" name="Picture 15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B2B58914-47BF-4F10-BC6F-AAFEDBD477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0" y="1874856"/>
            <a:ext cx="1278331" cy="791732"/>
          </a:xfrm>
          <a:prstGeom prst="rect">
            <a:avLst/>
          </a:prstGeom>
        </p:spPr>
      </p:pic>
      <p:pic>
        <p:nvPicPr>
          <p:cNvPr id="18" name="Picture 17" descr="A close up of a spider&#10;&#10;Description automatically generated with medium confidence">
            <a:extLst>
              <a:ext uri="{FF2B5EF4-FFF2-40B4-BE49-F238E27FC236}">
                <a16:creationId xmlns:a16="http://schemas.microsoft.com/office/drawing/2014/main" id="{27D1BB44-AF64-4741-B74F-B4134076A5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0" y="747888"/>
            <a:ext cx="1278331" cy="85222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AE933E-94B1-44D5-9FF6-C4412623102C}"/>
              </a:ext>
            </a:extLst>
          </p:cNvPr>
          <p:cNvSpPr/>
          <p:nvPr/>
        </p:nvSpPr>
        <p:spPr>
          <a:xfrm>
            <a:off x="187286" y="2402473"/>
            <a:ext cx="3054616" cy="338554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8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F6D5-F7A3-4FBD-8086-5C36580E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847" y="178811"/>
            <a:ext cx="7229000" cy="603486"/>
          </a:xfrm>
        </p:spPr>
        <p:txBody>
          <a:bodyPr/>
          <a:lstStyle/>
          <a:p>
            <a:r>
              <a:rPr lang="en-US" dirty="0"/>
              <a:t>i5K pilot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13E82D-1F98-4C75-9979-B4537D06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1428"/>
            <a:ext cx="1071563" cy="80724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3731608-5AC4-40EE-B13A-A9AB1C6DA4E2}"/>
              </a:ext>
            </a:extLst>
          </p:cNvPr>
          <p:cNvGrpSpPr/>
          <p:nvPr/>
        </p:nvGrpSpPr>
        <p:grpSpPr>
          <a:xfrm>
            <a:off x="1971820" y="841015"/>
            <a:ext cx="6988637" cy="1984288"/>
            <a:chOff x="2338947" y="1121353"/>
            <a:chExt cx="9318182" cy="2645717"/>
          </a:xfrm>
          <a:solidFill>
            <a:schemeClr val="accent5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B38F3D3-2D04-4711-8993-F60DF9F08C4F}"/>
                </a:ext>
              </a:extLst>
            </p:cNvPr>
            <p:cNvSpPr/>
            <p:nvPr/>
          </p:nvSpPr>
          <p:spPr>
            <a:xfrm>
              <a:off x="2338947" y="1121353"/>
              <a:ext cx="9318182" cy="2645717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5EB77D-9EF9-40DC-97DF-C1645F8C6AC4}"/>
                </a:ext>
              </a:extLst>
            </p:cNvPr>
            <p:cNvSpPr txBox="1"/>
            <p:nvPr/>
          </p:nvSpPr>
          <p:spPr>
            <a:xfrm>
              <a:off x="5863985" y="1474716"/>
              <a:ext cx="5557224" cy="1231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Sequence 28 new arthropod genomes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+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48 previously sequenced genomes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993F9C-C343-4F7F-9817-4CB40ADD0376}"/>
                </a:ext>
              </a:extLst>
            </p:cNvPr>
            <p:cNvSpPr txBox="1"/>
            <p:nvPr/>
          </p:nvSpPr>
          <p:spPr>
            <a:xfrm>
              <a:off x="2516142" y="1967157"/>
              <a:ext cx="3579858" cy="9848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Step 1: Sequencing 	  and annotation</a:t>
              </a:r>
            </a:p>
          </p:txBody>
        </p:sp>
      </p:grpSp>
      <p:pic>
        <p:nvPicPr>
          <p:cNvPr id="22" name="Picture 21" descr="A close up of a newspaper&#10;&#10;Description automatically generated">
            <a:extLst>
              <a:ext uri="{FF2B5EF4-FFF2-40B4-BE49-F238E27FC236}">
                <a16:creationId xmlns:a16="http://schemas.microsoft.com/office/drawing/2014/main" id="{BA1945F3-90C4-48A4-B9BA-C4A339276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0"/>
            <a:ext cx="9369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F6D5-F7A3-4FBD-8086-5C36580E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847" y="178811"/>
            <a:ext cx="7229000" cy="603486"/>
          </a:xfrm>
        </p:spPr>
        <p:txBody>
          <a:bodyPr/>
          <a:lstStyle/>
          <a:p>
            <a:r>
              <a:rPr lang="en-US" dirty="0"/>
              <a:t>i5K pilot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13E82D-1F98-4C75-9979-B4537D06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1428"/>
            <a:ext cx="1071563" cy="807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0CB6BD-7CA2-4A55-ADD6-464E4F3530D6}"/>
              </a:ext>
            </a:extLst>
          </p:cNvPr>
          <p:cNvSpPr txBox="1"/>
          <p:nvPr/>
        </p:nvSpPr>
        <p:spPr>
          <a:xfrm>
            <a:off x="604103" y="1005868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(4 species)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69883F-FB07-498E-B794-2BC002B7C3FC}"/>
              </a:ext>
            </a:extLst>
          </p:cNvPr>
          <p:cNvSpPr txBox="1"/>
          <p:nvPr/>
        </p:nvSpPr>
        <p:spPr>
          <a:xfrm>
            <a:off x="694625" y="2918926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(2 species)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AFC22-35A5-4C09-9665-17BDCC21A5E0}"/>
              </a:ext>
            </a:extLst>
          </p:cNvPr>
          <p:cNvSpPr txBox="1"/>
          <p:nvPr/>
        </p:nvSpPr>
        <p:spPr>
          <a:xfrm>
            <a:off x="746942" y="3647657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(7 species)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A4747-C385-413D-B2E7-CDBCE0975BC1}"/>
              </a:ext>
            </a:extLst>
          </p:cNvPr>
          <p:cNvSpPr txBox="1"/>
          <p:nvPr/>
        </p:nvSpPr>
        <p:spPr>
          <a:xfrm>
            <a:off x="928503" y="3921734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(24 species)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8B9B9-CCC9-4FAB-A115-55C03BA4C614}"/>
              </a:ext>
            </a:extLst>
          </p:cNvPr>
          <p:cNvSpPr txBox="1"/>
          <p:nvPr/>
        </p:nvSpPr>
        <p:spPr>
          <a:xfrm>
            <a:off x="831372" y="4157200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(6 species)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1A32F-8AB0-4F25-A1CB-F0AC5666A1EE}"/>
              </a:ext>
            </a:extLst>
          </p:cNvPr>
          <p:cNvSpPr txBox="1"/>
          <p:nvPr/>
        </p:nvSpPr>
        <p:spPr>
          <a:xfrm>
            <a:off x="853821" y="4632014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(5 species)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DE9A0-4A32-487C-B125-588775A0F882}"/>
              </a:ext>
            </a:extLst>
          </p:cNvPr>
          <p:cNvSpPr txBox="1"/>
          <p:nvPr/>
        </p:nvSpPr>
        <p:spPr>
          <a:xfrm>
            <a:off x="585183" y="4863514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(14 species)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3C87CD-380E-4DB6-BE45-1F570805B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0" y="80684"/>
            <a:ext cx="1002761" cy="49888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3731608-5AC4-40EE-B13A-A9AB1C6DA4E2}"/>
              </a:ext>
            </a:extLst>
          </p:cNvPr>
          <p:cNvGrpSpPr/>
          <p:nvPr/>
        </p:nvGrpSpPr>
        <p:grpSpPr>
          <a:xfrm>
            <a:off x="1971820" y="841015"/>
            <a:ext cx="6988637" cy="1984288"/>
            <a:chOff x="2338947" y="1121353"/>
            <a:chExt cx="9318182" cy="2645717"/>
          </a:xfrm>
          <a:solidFill>
            <a:schemeClr val="accent5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B38F3D3-2D04-4711-8993-F60DF9F08C4F}"/>
                </a:ext>
              </a:extLst>
            </p:cNvPr>
            <p:cNvSpPr/>
            <p:nvPr/>
          </p:nvSpPr>
          <p:spPr>
            <a:xfrm>
              <a:off x="2338947" y="1121353"/>
              <a:ext cx="9318182" cy="2645717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5EB77D-9EF9-40DC-97DF-C1645F8C6AC4}"/>
                </a:ext>
              </a:extLst>
            </p:cNvPr>
            <p:cNvSpPr txBox="1"/>
            <p:nvPr/>
          </p:nvSpPr>
          <p:spPr>
            <a:xfrm>
              <a:off x="5863985" y="1474716"/>
              <a:ext cx="5557224" cy="19697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Sequence 28 new arthropod genomes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+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48 previously sequenced genomes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=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76 genomes spanning 21 orders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993F9C-C343-4F7F-9817-4CB40ADD0376}"/>
                </a:ext>
              </a:extLst>
            </p:cNvPr>
            <p:cNvSpPr txBox="1"/>
            <p:nvPr/>
          </p:nvSpPr>
          <p:spPr>
            <a:xfrm>
              <a:off x="2516142" y="1967157"/>
              <a:ext cx="3579858" cy="9848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Step 1: Sequencing 	  and annotation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59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mall animal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8AE5A878-D7B0-4F86-9D3C-DE4C58701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42" y="3010877"/>
            <a:ext cx="1306291" cy="1025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0E5CEF-1D7C-46B1-9763-2C858F6CD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86" y="1004842"/>
            <a:ext cx="1332024" cy="925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0FF634-1E28-4839-841B-54A2BF4E91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1" t="27741" r="24395" b="34083"/>
          <a:stretch/>
        </p:blipFill>
        <p:spPr>
          <a:xfrm>
            <a:off x="7686428" y="4161280"/>
            <a:ext cx="1314850" cy="905629"/>
          </a:xfrm>
          <a:prstGeom prst="rect">
            <a:avLst/>
          </a:prstGeom>
        </p:spPr>
      </p:pic>
      <p:pic>
        <p:nvPicPr>
          <p:cNvPr id="15" name="File-Feldmaus_Microtus_arvalis.png">
            <a:extLst>
              <a:ext uri="{FF2B5EF4-FFF2-40B4-BE49-F238E27FC236}">
                <a16:creationId xmlns:a16="http://schemas.microsoft.com/office/drawing/2014/main" id="{0E1939B4-B197-4914-8924-667D14F4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081" y="1971625"/>
            <a:ext cx="949446" cy="96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15" descr="A close up of a spider&#10;&#10;Description automatically generated with medium confidence">
            <a:extLst>
              <a:ext uri="{FF2B5EF4-FFF2-40B4-BE49-F238E27FC236}">
                <a16:creationId xmlns:a16="http://schemas.microsoft.com/office/drawing/2014/main" id="{0EC16434-2013-4052-8484-5D69F5A4C9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86" y="76591"/>
            <a:ext cx="1306292" cy="8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1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F6D5-F7A3-4FBD-8086-5C36580E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847" y="178811"/>
            <a:ext cx="7229000" cy="603486"/>
          </a:xfrm>
        </p:spPr>
        <p:txBody>
          <a:bodyPr/>
          <a:lstStyle/>
          <a:p>
            <a:r>
              <a:rPr lang="en-US" dirty="0"/>
              <a:t>i5K pilot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13E82D-1F98-4C75-9979-B4537D06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1428"/>
            <a:ext cx="1071563" cy="807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0CB6BD-7CA2-4A55-ADD6-464E4F3530D6}"/>
              </a:ext>
            </a:extLst>
          </p:cNvPr>
          <p:cNvSpPr txBox="1"/>
          <p:nvPr/>
        </p:nvSpPr>
        <p:spPr>
          <a:xfrm>
            <a:off x="604103" y="1005868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(4 species)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69883F-FB07-498E-B794-2BC002B7C3FC}"/>
              </a:ext>
            </a:extLst>
          </p:cNvPr>
          <p:cNvSpPr txBox="1"/>
          <p:nvPr/>
        </p:nvSpPr>
        <p:spPr>
          <a:xfrm>
            <a:off x="694625" y="2918926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(2 species)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AFC22-35A5-4C09-9665-17BDCC21A5E0}"/>
              </a:ext>
            </a:extLst>
          </p:cNvPr>
          <p:cNvSpPr txBox="1"/>
          <p:nvPr/>
        </p:nvSpPr>
        <p:spPr>
          <a:xfrm>
            <a:off x="746942" y="3647657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(7 species)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A4747-C385-413D-B2E7-CDBCE0975BC1}"/>
              </a:ext>
            </a:extLst>
          </p:cNvPr>
          <p:cNvSpPr txBox="1"/>
          <p:nvPr/>
        </p:nvSpPr>
        <p:spPr>
          <a:xfrm>
            <a:off x="928503" y="3921734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(24 species)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8B9B9-CCC9-4FAB-A115-55C03BA4C614}"/>
              </a:ext>
            </a:extLst>
          </p:cNvPr>
          <p:cNvSpPr txBox="1"/>
          <p:nvPr/>
        </p:nvSpPr>
        <p:spPr>
          <a:xfrm>
            <a:off x="831372" y="4157200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(6 species)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1A32F-8AB0-4F25-A1CB-F0AC5666A1EE}"/>
              </a:ext>
            </a:extLst>
          </p:cNvPr>
          <p:cNvSpPr txBox="1"/>
          <p:nvPr/>
        </p:nvSpPr>
        <p:spPr>
          <a:xfrm>
            <a:off x="853821" y="4632014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(5 species)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DE9A0-4A32-487C-B125-588775A0F882}"/>
              </a:ext>
            </a:extLst>
          </p:cNvPr>
          <p:cNvSpPr txBox="1"/>
          <p:nvPr/>
        </p:nvSpPr>
        <p:spPr>
          <a:xfrm>
            <a:off x="585183" y="4863514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(14 species)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3C87CD-380E-4DB6-BE45-1F570805B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0" y="80684"/>
            <a:ext cx="1002761" cy="49888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3731608-5AC4-40EE-B13A-A9AB1C6DA4E2}"/>
              </a:ext>
            </a:extLst>
          </p:cNvPr>
          <p:cNvGrpSpPr/>
          <p:nvPr/>
        </p:nvGrpSpPr>
        <p:grpSpPr>
          <a:xfrm>
            <a:off x="1971820" y="841015"/>
            <a:ext cx="6988637" cy="1984288"/>
            <a:chOff x="2338947" y="1121353"/>
            <a:chExt cx="9318182" cy="2645717"/>
          </a:xfrm>
          <a:solidFill>
            <a:schemeClr val="accent5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B38F3D3-2D04-4711-8993-F60DF9F08C4F}"/>
                </a:ext>
              </a:extLst>
            </p:cNvPr>
            <p:cNvSpPr/>
            <p:nvPr/>
          </p:nvSpPr>
          <p:spPr>
            <a:xfrm>
              <a:off x="2338947" y="1121353"/>
              <a:ext cx="9318182" cy="2645717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5EB77D-9EF9-40DC-97DF-C1645F8C6AC4}"/>
                </a:ext>
              </a:extLst>
            </p:cNvPr>
            <p:cNvSpPr txBox="1"/>
            <p:nvPr/>
          </p:nvSpPr>
          <p:spPr>
            <a:xfrm>
              <a:off x="5863985" y="1474716"/>
              <a:ext cx="5557224" cy="19697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Sequence 28 new arthropod genomes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+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48 previously sequenced genomes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=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76 genomes spanning 21 orders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993F9C-C343-4F7F-9817-4CB40ADD0376}"/>
                </a:ext>
              </a:extLst>
            </p:cNvPr>
            <p:cNvSpPr txBox="1"/>
            <p:nvPr/>
          </p:nvSpPr>
          <p:spPr>
            <a:xfrm>
              <a:off x="2516142" y="1967157"/>
              <a:ext cx="3579858" cy="9848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Step 1: Sequencing 	  and annotation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D0A917-D0B1-4B56-A43B-0BD73DF28C67}"/>
              </a:ext>
            </a:extLst>
          </p:cNvPr>
          <p:cNvGrpSpPr/>
          <p:nvPr/>
        </p:nvGrpSpPr>
        <p:grpSpPr>
          <a:xfrm>
            <a:off x="1971820" y="2933588"/>
            <a:ext cx="6988637" cy="944175"/>
            <a:chOff x="2398700" y="3910526"/>
            <a:chExt cx="9318182" cy="1258900"/>
          </a:xfrm>
          <a:solidFill>
            <a:schemeClr val="accent5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8D88176-2E7A-4D30-A4B3-743AE45EFB94}"/>
                </a:ext>
              </a:extLst>
            </p:cNvPr>
            <p:cNvSpPr/>
            <p:nvPr/>
          </p:nvSpPr>
          <p:spPr>
            <a:xfrm>
              <a:off x="2398700" y="3910526"/>
              <a:ext cx="9318182" cy="125890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568833-2B2E-40D5-A4DE-DF4658463111}"/>
                </a:ext>
              </a:extLst>
            </p:cNvPr>
            <p:cNvGrpSpPr/>
            <p:nvPr/>
          </p:nvGrpSpPr>
          <p:grpSpPr>
            <a:xfrm>
              <a:off x="2575019" y="4024625"/>
              <a:ext cx="2841044" cy="1005262"/>
              <a:chOff x="2575019" y="4204532"/>
              <a:chExt cx="2841044" cy="1005262"/>
            </a:xfrm>
            <a:grpFill/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7498B94-ECDD-4A74-8DE4-F7B84C13C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9216" y="4676394"/>
                <a:ext cx="2152650" cy="533400"/>
              </a:xfrm>
              <a:prstGeom prst="rect">
                <a:avLst/>
              </a:prstGeom>
              <a:grpFill/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0ADC5B-93B3-48FA-9B90-B4315ADB851F}"/>
                  </a:ext>
                </a:extLst>
              </p:cNvPr>
              <p:cNvSpPr txBox="1"/>
              <p:nvPr/>
            </p:nvSpPr>
            <p:spPr>
              <a:xfrm>
                <a:off x="2575019" y="4204532"/>
                <a:ext cx="2841044" cy="553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dirty="0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Step 2: </a:t>
                </a:r>
                <a:r>
                  <a:rPr lang="en-US" sz="2100" dirty="0" err="1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Orthology</a:t>
                </a:r>
                <a:endPara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FE3A4E-868D-4564-93A7-2DF76C88CD82}"/>
                </a:ext>
              </a:extLst>
            </p:cNvPr>
            <p:cNvSpPr txBox="1"/>
            <p:nvPr/>
          </p:nvSpPr>
          <p:spPr>
            <a:xfrm>
              <a:off x="6160888" y="4132346"/>
              <a:ext cx="5260320" cy="861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1 million gene sequences clustered into ~38,000 </a:t>
              </a:r>
              <a:r>
                <a:rPr lang="en-US" dirty="0" err="1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orthogroups</a:t>
              </a:r>
              <a:endParaRPr lang="en-US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370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F6D5-F7A3-4FBD-8086-5C36580E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847" y="178811"/>
            <a:ext cx="7229000" cy="603486"/>
          </a:xfrm>
        </p:spPr>
        <p:txBody>
          <a:bodyPr/>
          <a:lstStyle/>
          <a:p>
            <a:r>
              <a:rPr lang="en-US" dirty="0"/>
              <a:t>i5K pilot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13E82D-1F98-4C75-9979-B4537D06B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1428"/>
            <a:ext cx="1071563" cy="807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0CB6BD-7CA2-4A55-ADD6-464E4F3530D6}"/>
              </a:ext>
            </a:extLst>
          </p:cNvPr>
          <p:cNvSpPr txBox="1"/>
          <p:nvPr/>
        </p:nvSpPr>
        <p:spPr>
          <a:xfrm>
            <a:off x="604103" y="1005868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(4 species)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69883F-FB07-498E-B794-2BC002B7C3FC}"/>
              </a:ext>
            </a:extLst>
          </p:cNvPr>
          <p:cNvSpPr txBox="1"/>
          <p:nvPr/>
        </p:nvSpPr>
        <p:spPr>
          <a:xfrm>
            <a:off x="694625" y="2918926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(2 species)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AFC22-35A5-4C09-9665-17BDCC21A5E0}"/>
              </a:ext>
            </a:extLst>
          </p:cNvPr>
          <p:cNvSpPr txBox="1"/>
          <p:nvPr/>
        </p:nvSpPr>
        <p:spPr>
          <a:xfrm>
            <a:off x="746942" y="3647657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(7 species)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A4747-C385-413D-B2E7-CDBCE0975BC1}"/>
              </a:ext>
            </a:extLst>
          </p:cNvPr>
          <p:cNvSpPr txBox="1"/>
          <p:nvPr/>
        </p:nvSpPr>
        <p:spPr>
          <a:xfrm>
            <a:off x="928503" y="3921734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(24 species)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8B9B9-CCC9-4FAB-A115-55C03BA4C614}"/>
              </a:ext>
            </a:extLst>
          </p:cNvPr>
          <p:cNvSpPr txBox="1"/>
          <p:nvPr/>
        </p:nvSpPr>
        <p:spPr>
          <a:xfrm>
            <a:off x="831372" y="4157200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(6 species)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1A32F-8AB0-4F25-A1CB-F0AC5666A1EE}"/>
              </a:ext>
            </a:extLst>
          </p:cNvPr>
          <p:cNvSpPr txBox="1"/>
          <p:nvPr/>
        </p:nvSpPr>
        <p:spPr>
          <a:xfrm>
            <a:off x="853821" y="4632014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(5 species)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DE9A0-4A32-487C-B125-588775A0F882}"/>
              </a:ext>
            </a:extLst>
          </p:cNvPr>
          <p:cNvSpPr txBox="1"/>
          <p:nvPr/>
        </p:nvSpPr>
        <p:spPr>
          <a:xfrm>
            <a:off x="585183" y="4863514"/>
            <a:ext cx="1007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Myriad Pro" pitchFamily="34" charset="0"/>
              </a:rPr>
              <a:t>(14 species)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3C87CD-380E-4DB6-BE45-1F570805B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0" y="80684"/>
            <a:ext cx="1002761" cy="49888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3731608-5AC4-40EE-B13A-A9AB1C6DA4E2}"/>
              </a:ext>
            </a:extLst>
          </p:cNvPr>
          <p:cNvGrpSpPr/>
          <p:nvPr/>
        </p:nvGrpSpPr>
        <p:grpSpPr>
          <a:xfrm>
            <a:off x="1971820" y="841015"/>
            <a:ext cx="6988637" cy="1984288"/>
            <a:chOff x="2338947" y="1121353"/>
            <a:chExt cx="9318182" cy="2645717"/>
          </a:xfrm>
          <a:solidFill>
            <a:schemeClr val="accent5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B38F3D3-2D04-4711-8993-F60DF9F08C4F}"/>
                </a:ext>
              </a:extLst>
            </p:cNvPr>
            <p:cNvSpPr/>
            <p:nvPr/>
          </p:nvSpPr>
          <p:spPr>
            <a:xfrm>
              <a:off x="2338947" y="1121353"/>
              <a:ext cx="9318182" cy="2645717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5EB77D-9EF9-40DC-97DF-C1645F8C6AC4}"/>
                </a:ext>
              </a:extLst>
            </p:cNvPr>
            <p:cNvSpPr txBox="1"/>
            <p:nvPr/>
          </p:nvSpPr>
          <p:spPr>
            <a:xfrm>
              <a:off x="5863985" y="1474716"/>
              <a:ext cx="5557224" cy="19697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Sequence 28 new arthropod genomes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+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48 previously sequenced genomes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=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76 genomes spanning 21 orders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993F9C-C343-4F7F-9817-4CB40ADD0376}"/>
                </a:ext>
              </a:extLst>
            </p:cNvPr>
            <p:cNvSpPr txBox="1"/>
            <p:nvPr/>
          </p:nvSpPr>
          <p:spPr>
            <a:xfrm>
              <a:off x="2516142" y="1967157"/>
              <a:ext cx="3579858" cy="9848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Step 1: Sequencing 	  and annotation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D0A917-D0B1-4B56-A43B-0BD73DF28C67}"/>
              </a:ext>
            </a:extLst>
          </p:cNvPr>
          <p:cNvGrpSpPr/>
          <p:nvPr/>
        </p:nvGrpSpPr>
        <p:grpSpPr>
          <a:xfrm>
            <a:off x="1971820" y="2933588"/>
            <a:ext cx="6988637" cy="944175"/>
            <a:chOff x="2398700" y="3910526"/>
            <a:chExt cx="9318182" cy="1258900"/>
          </a:xfrm>
          <a:solidFill>
            <a:schemeClr val="accent5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8D88176-2E7A-4D30-A4B3-743AE45EFB94}"/>
                </a:ext>
              </a:extLst>
            </p:cNvPr>
            <p:cNvSpPr/>
            <p:nvPr/>
          </p:nvSpPr>
          <p:spPr>
            <a:xfrm>
              <a:off x="2398700" y="3910526"/>
              <a:ext cx="9318182" cy="125890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568833-2B2E-40D5-A4DE-DF4658463111}"/>
                </a:ext>
              </a:extLst>
            </p:cNvPr>
            <p:cNvGrpSpPr/>
            <p:nvPr/>
          </p:nvGrpSpPr>
          <p:grpSpPr>
            <a:xfrm>
              <a:off x="2575019" y="4024625"/>
              <a:ext cx="2841044" cy="1005262"/>
              <a:chOff x="2575019" y="4204532"/>
              <a:chExt cx="2841044" cy="1005262"/>
            </a:xfrm>
            <a:grpFill/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7498B94-ECDD-4A74-8DE4-F7B84C13C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9216" y="4676394"/>
                <a:ext cx="2152650" cy="533400"/>
              </a:xfrm>
              <a:prstGeom prst="rect">
                <a:avLst/>
              </a:prstGeom>
              <a:grpFill/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0ADC5B-93B3-48FA-9B90-B4315ADB851F}"/>
                  </a:ext>
                </a:extLst>
              </p:cNvPr>
              <p:cNvSpPr txBox="1"/>
              <p:nvPr/>
            </p:nvSpPr>
            <p:spPr>
              <a:xfrm>
                <a:off x="2575019" y="4204532"/>
                <a:ext cx="2841044" cy="553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dirty="0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Step 2: </a:t>
                </a:r>
                <a:r>
                  <a:rPr lang="en-US" sz="2100" dirty="0" err="1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Orthology</a:t>
                </a:r>
                <a:endPara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FE3A4E-868D-4564-93A7-2DF76C88CD82}"/>
                </a:ext>
              </a:extLst>
            </p:cNvPr>
            <p:cNvSpPr txBox="1"/>
            <p:nvPr/>
          </p:nvSpPr>
          <p:spPr>
            <a:xfrm>
              <a:off x="6160888" y="4132346"/>
              <a:ext cx="5260320" cy="861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1 million gene sequences clustered into ~38,000 </a:t>
              </a:r>
              <a:r>
                <a:rPr lang="en-US" dirty="0" err="1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orthogroups</a:t>
              </a:r>
              <a:endParaRPr lang="en-US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1914D2-25D0-4CC9-9474-1DED4BD5E5EC}"/>
              </a:ext>
            </a:extLst>
          </p:cNvPr>
          <p:cNvGrpSpPr/>
          <p:nvPr/>
        </p:nvGrpSpPr>
        <p:grpSpPr>
          <a:xfrm>
            <a:off x="1971820" y="3963337"/>
            <a:ext cx="6988637" cy="944175"/>
            <a:chOff x="2398700" y="5283525"/>
            <a:chExt cx="9318182" cy="1258900"/>
          </a:xfrm>
          <a:solidFill>
            <a:schemeClr val="accent5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65A305B-EEA1-492A-95BE-B880560D3942}"/>
                </a:ext>
              </a:extLst>
            </p:cNvPr>
            <p:cNvSpPr/>
            <p:nvPr/>
          </p:nvSpPr>
          <p:spPr>
            <a:xfrm>
              <a:off x="2398700" y="5283525"/>
              <a:ext cx="9318182" cy="125890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6159BB-7CB8-4781-9276-DF9297088590}"/>
                </a:ext>
              </a:extLst>
            </p:cNvPr>
            <p:cNvSpPr txBox="1"/>
            <p:nvPr/>
          </p:nvSpPr>
          <p:spPr>
            <a:xfrm>
              <a:off x="2575019" y="5564529"/>
              <a:ext cx="2841044" cy="553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Step 3: Phylogeny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06A355-34F0-489B-B066-393835F601D7}"/>
                </a:ext>
              </a:extLst>
            </p:cNvPr>
            <p:cNvSpPr txBox="1"/>
            <p:nvPr/>
          </p:nvSpPr>
          <p:spPr>
            <a:xfrm>
              <a:off x="6160888" y="5484954"/>
              <a:ext cx="5260320" cy="861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Reconstruct the evolutionary history of arthropods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6122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28923-ADB7-4ACE-ACC6-19CF33D33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the phylogeny of arthropods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DED2B-F9A0-4181-8C1E-138761D81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Out of 38,000 </a:t>
            </a:r>
            <a:r>
              <a:rPr lang="en-US" dirty="0" err="1"/>
              <a:t>orthogroups</a:t>
            </a:r>
            <a:r>
              <a:rPr lang="en-US" dirty="0"/>
              <a:t>, how many single-copy groups are there?</a:t>
            </a:r>
          </a:p>
        </p:txBody>
      </p:sp>
    </p:spTree>
    <p:extLst>
      <p:ext uri="{BB962C8B-B14F-4D97-AF65-F5344CB8AC3E}">
        <p14:creationId xmlns:p14="http://schemas.microsoft.com/office/powerpoint/2010/main" val="516217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28923-ADB7-4ACE-ACC6-19CF33D33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the phylogeny of arthropods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DED2B-F9A0-4181-8C1E-138761D81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Out of 38,000 </a:t>
            </a:r>
            <a:r>
              <a:rPr lang="en-US" dirty="0" err="1"/>
              <a:t>orthogroups</a:t>
            </a:r>
            <a:r>
              <a:rPr lang="en-US" dirty="0"/>
              <a:t>, how many single-copy groups are there?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245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4368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28923-ADB7-4ACE-ACC6-19CF33D33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the phylogeny of arthropods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DED2B-F9A0-4181-8C1E-138761D81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Out of 38,000 </a:t>
            </a:r>
            <a:r>
              <a:rPr lang="en-US" dirty="0" err="1"/>
              <a:t>orthogroups</a:t>
            </a:r>
            <a:r>
              <a:rPr lang="en-US" dirty="0"/>
              <a:t>, how many single-copy groups are there?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2450" dirty="0"/>
              <a:t>0</a:t>
            </a:r>
          </a:p>
          <a:p>
            <a:pPr marL="0" indent="0" algn="ctr">
              <a:buNone/>
            </a:pPr>
            <a:r>
              <a:rPr lang="en-US" dirty="0"/>
              <a:t>How can we turn our </a:t>
            </a:r>
            <a:r>
              <a:rPr lang="en-US" b="1" dirty="0"/>
              <a:t>species </a:t>
            </a:r>
            <a:r>
              <a:rPr lang="en-US" dirty="0"/>
              <a:t> rich data into </a:t>
            </a:r>
            <a:r>
              <a:rPr lang="en-US" b="1" dirty="0"/>
              <a:t>sequence</a:t>
            </a:r>
            <a:r>
              <a:rPr lang="en-US" dirty="0"/>
              <a:t> rich data?</a:t>
            </a:r>
          </a:p>
        </p:txBody>
      </p:sp>
    </p:spTree>
    <p:extLst>
      <p:ext uri="{BB962C8B-B14F-4D97-AF65-F5344CB8AC3E}">
        <p14:creationId xmlns:p14="http://schemas.microsoft.com/office/powerpoint/2010/main" val="1353840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51278D-18F0-43B9-8E2F-213EE07BDAF8}"/>
              </a:ext>
            </a:extLst>
          </p:cNvPr>
          <p:cNvSpPr/>
          <p:nvPr/>
        </p:nvSpPr>
        <p:spPr>
          <a:xfrm>
            <a:off x="5209443" y="2083777"/>
            <a:ext cx="3316898" cy="99572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6EAFE-138B-47C9-8323-C9186278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310" y="124183"/>
            <a:ext cx="4318036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Construct a backbone phylogeny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CEFEF2-41BB-4A84-8118-6711A99E9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" y="124183"/>
            <a:ext cx="4432511" cy="49149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F92D1-0BCF-47C7-84BD-FD7ACB60B626}"/>
              </a:ext>
            </a:extLst>
          </p:cNvPr>
          <p:cNvSpPr txBox="1"/>
          <p:nvPr/>
        </p:nvSpPr>
        <p:spPr>
          <a:xfrm>
            <a:off x="5361109" y="2137277"/>
            <a:ext cx="3020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150 genes that are single-copy in at least one species in each order</a:t>
            </a:r>
          </a:p>
        </p:txBody>
      </p:sp>
    </p:spTree>
    <p:extLst>
      <p:ext uri="{BB962C8B-B14F-4D97-AF65-F5344CB8AC3E}">
        <p14:creationId xmlns:p14="http://schemas.microsoft.com/office/powerpoint/2010/main" val="4292245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6EAFE-138B-47C9-8323-C9186278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170" y="249662"/>
            <a:ext cx="2153094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Construct order level phylogenies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59F99F-3E08-4057-9ABB-58B30F8C1DCB}"/>
              </a:ext>
            </a:extLst>
          </p:cNvPr>
          <p:cNvSpPr txBox="1"/>
          <p:nvPr/>
        </p:nvSpPr>
        <p:spPr>
          <a:xfrm>
            <a:off x="5964635" y="300961"/>
            <a:ext cx="78023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Araneae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1627 genes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FE5AD-6719-4601-B780-E75D39A1FC37}"/>
              </a:ext>
            </a:extLst>
          </p:cNvPr>
          <p:cNvSpPr txBox="1"/>
          <p:nvPr/>
        </p:nvSpPr>
        <p:spPr>
          <a:xfrm>
            <a:off x="5984992" y="1318009"/>
            <a:ext cx="13995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Hemiptera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2053 genes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05E936-9B30-40A9-8866-A228C715C788}"/>
              </a:ext>
            </a:extLst>
          </p:cNvPr>
          <p:cNvSpPr txBox="1"/>
          <p:nvPr/>
        </p:nvSpPr>
        <p:spPr>
          <a:xfrm>
            <a:off x="5983924" y="2261316"/>
            <a:ext cx="15703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Hymenoptera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2121 genes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5FA8C2-C641-48D7-B22E-968A473D20FE}"/>
              </a:ext>
            </a:extLst>
          </p:cNvPr>
          <p:cNvSpPr txBox="1"/>
          <p:nvPr/>
        </p:nvSpPr>
        <p:spPr>
          <a:xfrm>
            <a:off x="5964635" y="3124309"/>
            <a:ext cx="14573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Coleoptera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3880 genes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B3CADC-7E1D-41B1-A661-F7DF50C9C546}"/>
              </a:ext>
            </a:extLst>
          </p:cNvPr>
          <p:cNvSpPr txBox="1"/>
          <p:nvPr/>
        </p:nvSpPr>
        <p:spPr>
          <a:xfrm>
            <a:off x="5964635" y="3534052"/>
            <a:ext cx="15477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Lepidoptera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3660 genes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567528-7192-4C86-A081-DFB122C99456}"/>
              </a:ext>
            </a:extLst>
          </p:cNvPr>
          <p:cNvSpPr txBox="1"/>
          <p:nvPr/>
        </p:nvSpPr>
        <p:spPr>
          <a:xfrm>
            <a:off x="5983923" y="4132245"/>
            <a:ext cx="12249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Diptera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1324 genes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A6FD01B-32A3-4188-8259-A8A1DA074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88" y="4087373"/>
            <a:ext cx="615047" cy="4274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9F3EFF3-E457-4629-92C3-85B93DA1B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89" y="3557460"/>
            <a:ext cx="615047" cy="345599"/>
          </a:xfrm>
          <a:prstGeom prst="rect">
            <a:avLst/>
          </a:prstGeom>
        </p:spPr>
      </p:pic>
      <p:pic>
        <p:nvPicPr>
          <p:cNvPr id="43" name="Picture 4" descr="Image result for honey bee">
            <a:extLst>
              <a:ext uri="{FF2B5EF4-FFF2-40B4-BE49-F238E27FC236}">
                <a16:creationId xmlns:a16="http://schemas.microsoft.com/office/drawing/2014/main" id="{28422B73-8A57-435E-8B22-7E5AA8A67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9588" y="2179307"/>
            <a:ext cx="634336" cy="5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5F5A2EA-9729-447A-B7AA-9650C35B9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279" y="3137927"/>
            <a:ext cx="514335" cy="36517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B7E74A9-516E-454B-AFAF-18B8757E0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279" y="300961"/>
            <a:ext cx="610356" cy="4093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62248E0-DE73-4B3C-8322-8EAB221A7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567" y="1271382"/>
            <a:ext cx="610356" cy="4996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BB130AB-A034-480C-9015-279BD51F7F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5" y="80096"/>
            <a:ext cx="5312694" cy="49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57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6EAFE-138B-47C9-8323-C9186278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170" y="249662"/>
            <a:ext cx="2153094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Construct order level phylogenies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F6C13F-E269-4EC4-B0E2-D924ABC52ED8}"/>
              </a:ext>
            </a:extLst>
          </p:cNvPr>
          <p:cNvSpPr/>
          <p:nvPr/>
        </p:nvSpPr>
        <p:spPr>
          <a:xfrm>
            <a:off x="7167170" y="2013056"/>
            <a:ext cx="1877430" cy="10669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71D5F3-1E45-4672-8B96-82146267F0C4}"/>
              </a:ext>
            </a:extLst>
          </p:cNvPr>
          <p:cNvSpPr txBox="1"/>
          <p:nvPr/>
        </p:nvSpPr>
        <p:spPr>
          <a:xfrm>
            <a:off x="7208866" y="2096424"/>
            <a:ext cx="179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21 fossil calibration points for dating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808C41-B19D-4486-85EC-90444FEC27F4}"/>
              </a:ext>
            </a:extLst>
          </p:cNvPr>
          <p:cNvSpPr txBox="1"/>
          <p:nvPr/>
        </p:nvSpPr>
        <p:spPr>
          <a:xfrm>
            <a:off x="5964635" y="300961"/>
            <a:ext cx="78023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Araneae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1627 genes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5D3881-34DA-465C-A1FA-BEED981F04A0}"/>
              </a:ext>
            </a:extLst>
          </p:cNvPr>
          <p:cNvSpPr txBox="1"/>
          <p:nvPr/>
        </p:nvSpPr>
        <p:spPr>
          <a:xfrm>
            <a:off x="5984992" y="1318009"/>
            <a:ext cx="13995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Hemiptera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2053 genes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EEB4CD-9259-45D7-ADF6-AE5B7DACD867}"/>
              </a:ext>
            </a:extLst>
          </p:cNvPr>
          <p:cNvSpPr txBox="1"/>
          <p:nvPr/>
        </p:nvSpPr>
        <p:spPr>
          <a:xfrm>
            <a:off x="5983924" y="2261316"/>
            <a:ext cx="15703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Hymenoptera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2121 genes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A018FE-9EB1-43B8-B1AD-2F9CBBA1F83F}"/>
              </a:ext>
            </a:extLst>
          </p:cNvPr>
          <p:cNvSpPr txBox="1"/>
          <p:nvPr/>
        </p:nvSpPr>
        <p:spPr>
          <a:xfrm>
            <a:off x="5964635" y="3124309"/>
            <a:ext cx="14573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Coleoptera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3880 genes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9F5E8-978F-4827-A6BC-3D61324F3F85}"/>
              </a:ext>
            </a:extLst>
          </p:cNvPr>
          <p:cNvSpPr txBox="1"/>
          <p:nvPr/>
        </p:nvSpPr>
        <p:spPr>
          <a:xfrm>
            <a:off x="5964635" y="3534052"/>
            <a:ext cx="15477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Lepidoptera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3660 genes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4644CA-9C27-4E44-9C73-83D8292B1E76}"/>
              </a:ext>
            </a:extLst>
          </p:cNvPr>
          <p:cNvSpPr txBox="1"/>
          <p:nvPr/>
        </p:nvSpPr>
        <p:spPr>
          <a:xfrm>
            <a:off x="5983923" y="4132245"/>
            <a:ext cx="12249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Diptera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1324 genes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A036AE-16B8-4A7F-9A66-912D235F5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88" y="4087373"/>
            <a:ext cx="615047" cy="4274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B14FF9-1C28-43A0-B2EF-DAC3B6592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89" y="3557460"/>
            <a:ext cx="615047" cy="345599"/>
          </a:xfrm>
          <a:prstGeom prst="rect">
            <a:avLst/>
          </a:prstGeom>
        </p:spPr>
      </p:pic>
      <p:pic>
        <p:nvPicPr>
          <p:cNvPr id="32" name="Picture 4" descr="Image result for honey bee">
            <a:extLst>
              <a:ext uri="{FF2B5EF4-FFF2-40B4-BE49-F238E27FC236}">
                <a16:creationId xmlns:a16="http://schemas.microsoft.com/office/drawing/2014/main" id="{A7910F66-BA7B-400F-B261-4A19F65F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9588" y="2179307"/>
            <a:ext cx="634336" cy="5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F06F50-9896-47A9-A2E6-94175A04F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279" y="3137927"/>
            <a:ext cx="514335" cy="3651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20412D8-3067-4D90-B3F3-C870E92B3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279" y="300961"/>
            <a:ext cx="610356" cy="4093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ABBC180-25E8-49A5-A9D1-A6009CD3A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567" y="1271382"/>
            <a:ext cx="610356" cy="4996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022E7E3-BF4E-4CAA-B044-B82500643B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6" y="80096"/>
            <a:ext cx="5312693" cy="49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56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11808C41-B19D-4486-85EC-90444FEC27F4}"/>
              </a:ext>
            </a:extLst>
          </p:cNvPr>
          <p:cNvSpPr txBox="1"/>
          <p:nvPr/>
        </p:nvSpPr>
        <p:spPr>
          <a:xfrm>
            <a:off x="5964635" y="300961"/>
            <a:ext cx="78023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Araneae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1627 genes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5D3881-34DA-465C-A1FA-BEED981F04A0}"/>
              </a:ext>
            </a:extLst>
          </p:cNvPr>
          <p:cNvSpPr txBox="1"/>
          <p:nvPr/>
        </p:nvSpPr>
        <p:spPr>
          <a:xfrm>
            <a:off x="5984992" y="1318009"/>
            <a:ext cx="13995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Hemiptera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2053 genes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EEB4CD-9259-45D7-ADF6-AE5B7DACD867}"/>
              </a:ext>
            </a:extLst>
          </p:cNvPr>
          <p:cNvSpPr txBox="1"/>
          <p:nvPr/>
        </p:nvSpPr>
        <p:spPr>
          <a:xfrm>
            <a:off x="5983924" y="2261316"/>
            <a:ext cx="15703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Hymenoptera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2121 genes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A018FE-9EB1-43B8-B1AD-2F9CBBA1F83F}"/>
              </a:ext>
            </a:extLst>
          </p:cNvPr>
          <p:cNvSpPr txBox="1"/>
          <p:nvPr/>
        </p:nvSpPr>
        <p:spPr>
          <a:xfrm>
            <a:off x="5964635" y="3124309"/>
            <a:ext cx="14573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Coleoptera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3880 genes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9F5E8-978F-4827-A6BC-3D61324F3F85}"/>
              </a:ext>
            </a:extLst>
          </p:cNvPr>
          <p:cNvSpPr txBox="1"/>
          <p:nvPr/>
        </p:nvSpPr>
        <p:spPr>
          <a:xfrm>
            <a:off x="5964635" y="3534052"/>
            <a:ext cx="15477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Lepidoptera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3660 genes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4644CA-9C27-4E44-9C73-83D8292B1E76}"/>
              </a:ext>
            </a:extLst>
          </p:cNvPr>
          <p:cNvSpPr txBox="1"/>
          <p:nvPr/>
        </p:nvSpPr>
        <p:spPr>
          <a:xfrm>
            <a:off x="5983923" y="4132245"/>
            <a:ext cx="12249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Diptera</a:t>
            </a:r>
            <a:endParaRPr lang="en-US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1324 genes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A036AE-16B8-4A7F-9A66-912D235F5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88" y="4087373"/>
            <a:ext cx="615047" cy="4274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B14FF9-1C28-43A0-B2EF-DAC3B6592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89" y="3557460"/>
            <a:ext cx="615047" cy="345599"/>
          </a:xfrm>
          <a:prstGeom prst="rect">
            <a:avLst/>
          </a:prstGeom>
        </p:spPr>
      </p:pic>
      <p:pic>
        <p:nvPicPr>
          <p:cNvPr id="32" name="Picture 4" descr="Image result for honey bee">
            <a:extLst>
              <a:ext uri="{FF2B5EF4-FFF2-40B4-BE49-F238E27FC236}">
                <a16:creationId xmlns:a16="http://schemas.microsoft.com/office/drawing/2014/main" id="{A7910F66-BA7B-400F-B261-4A19F65F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9588" y="2179307"/>
            <a:ext cx="634336" cy="5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F06F50-9896-47A9-A2E6-94175A04F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279" y="3137927"/>
            <a:ext cx="514335" cy="3651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20412D8-3067-4D90-B3F3-C870E92B3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4279" y="300961"/>
            <a:ext cx="610356" cy="4093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ABBC180-25E8-49A5-A9D1-A6009CD3A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567" y="1271382"/>
            <a:ext cx="610356" cy="4996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022E7E3-BF4E-4CAA-B044-B82500643B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5" y="80096"/>
            <a:ext cx="5312694" cy="497624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5783DEE-E2ED-45E0-AE25-FA2088DF22C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1FFCF4-83E2-496A-B6B4-074B1F18D3C9}"/>
              </a:ext>
            </a:extLst>
          </p:cNvPr>
          <p:cNvSpPr txBox="1"/>
          <p:nvPr/>
        </p:nvSpPr>
        <p:spPr>
          <a:xfrm>
            <a:off x="0" y="1699920"/>
            <a:ext cx="9144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What are the general patterns of molecular evolution in arthropods?</a:t>
            </a:r>
          </a:p>
          <a:p>
            <a:pPr algn="ctr" defTabSz="6858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7351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C54846-A433-44CD-893F-90DC6A0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1" y="0"/>
            <a:ext cx="5143500" cy="5143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5CD107A-FA4F-4DAE-9B8E-77C13C75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21" y="464972"/>
            <a:ext cx="3506913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Arthropod substitution rates vary little, but are not clock-like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3A3482-41CD-46B0-93C0-979D9BF30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4121" y="2874775"/>
            <a:ext cx="3429007" cy="20574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3EC82B-EA55-47B5-9035-C63EDF5E2BA7}"/>
              </a:ext>
            </a:extLst>
          </p:cNvPr>
          <p:cNvSpPr/>
          <p:nvPr/>
        </p:nvSpPr>
        <p:spPr>
          <a:xfrm>
            <a:off x="5685504" y="3045541"/>
            <a:ext cx="265471" cy="1187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5500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08E2C50F-ACEB-439D-8BE0-BCF0E63C3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4529"/>
            <a:ext cx="6557809" cy="857250"/>
          </a:xfrm>
        </p:spPr>
        <p:txBody>
          <a:bodyPr>
            <a:noAutofit/>
          </a:bodyPr>
          <a:lstStyle/>
          <a:p>
            <a:r>
              <a:rPr lang="en-US" sz="2800" dirty="0"/>
              <a:t>Origins of variation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8F746D1-B159-4551-B6D6-161123E61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" y="1850657"/>
            <a:ext cx="2413763" cy="1442185"/>
          </a:xfrm>
          <a:prstGeom prst="rect">
            <a:avLst/>
          </a:prstGeom>
        </p:spPr>
      </p:pic>
      <p:pic>
        <p:nvPicPr>
          <p:cNvPr id="9" name="Picture 8" descr="A small animal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F384481B-A6F7-4ED8-AF5F-DE50E6B5E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42" y="3010877"/>
            <a:ext cx="1306291" cy="1025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E74114-E9AC-4415-8EA6-257F413DC7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86" y="1004842"/>
            <a:ext cx="1332024" cy="925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2D84F6-2D95-49EF-9F7D-4029084FE5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1" t="27741" r="24395" b="34083"/>
          <a:stretch/>
        </p:blipFill>
        <p:spPr>
          <a:xfrm>
            <a:off x="7686428" y="4161280"/>
            <a:ext cx="1314850" cy="905629"/>
          </a:xfrm>
          <a:prstGeom prst="rect">
            <a:avLst/>
          </a:prstGeom>
        </p:spPr>
      </p:pic>
      <p:pic>
        <p:nvPicPr>
          <p:cNvPr id="15" name="File-Feldmaus_Microtus_arvalis.png">
            <a:extLst>
              <a:ext uri="{FF2B5EF4-FFF2-40B4-BE49-F238E27FC236}">
                <a16:creationId xmlns:a16="http://schemas.microsoft.com/office/drawing/2014/main" id="{09220CDF-9EC0-4B3F-B0C0-AC186C16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081" y="1971625"/>
            <a:ext cx="949446" cy="96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15" descr="A close up of a spider&#10;&#10;Description automatically generated with medium confidence">
            <a:extLst>
              <a:ext uri="{FF2B5EF4-FFF2-40B4-BE49-F238E27FC236}">
                <a16:creationId xmlns:a16="http://schemas.microsoft.com/office/drawing/2014/main" id="{9372419A-DED4-419A-877F-D3DB093CE5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86" y="76591"/>
            <a:ext cx="1306292" cy="8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70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C54846-A433-44CD-893F-90DC6A0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1" y="0"/>
            <a:ext cx="5143500" cy="5143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5CD107A-FA4F-4DAE-9B8E-77C13C75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21" y="464972"/>
            <a:ext cx="3506913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Arthropod substitution rates vary little, but are not clock-like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3A3482-41CD-46B0-93C0-979D9BF30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4121" y="2874775"/>
            <a:ext cx="3429007" cy="205740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A7FCC9-CD4E-439E-B24A-C2EA6FE6ADFB}"/>
              </a:ext>
            </a:extLst>
          </p:cNvPr>
          <p:cNvSpPr/>
          <p:nvPr/>
        </p:nvSpPr>
        <p:spPr>
          <a:xfrm>
            <a:off x="5684892" y="1883895"/>
            <a:ext cx="3316898" cy="68785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505C0-32C2-40FA-8161-67F5105B1982}"/>
              </a:ext>
            </a:extLst>
          </p:cNvPr>
          <p:cNvSpPr txBox="1"/>
          <p:nvPr/>
        </p:nvSpPr>
        <p:spPr>
          <a:xfrm>
            <a:off x="5836558" y="2054886"/>
            <a:ext cx="302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Amino acid substitutions only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EE6D32-BCB5-4B14-9885-E6069AB05CA3}"/>
              </a:ext>
            </a:extLst>
          </p:cNvPr>
          <p:cNvSpPr/>
          <p:nvPr/>
        </p:nvSpPr>
        <p:spPr>
          <a:xfrm>
            <a:off x="5685504" y="3045541"/>
            <a:ext cx="265471" cy="1187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2773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C54846-A433-44CD-893F-90DC6A0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1" y="0"/>
            <a:ext cx="5143500" cy="5143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5CD107A-FA4F-4DAE-9B8E-77C13C75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21" y="464972"/>
            <a:ext cx="3506913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Arthropod gene gain and loss rates are surprisingly constant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3A3482-41CD-46B0-93C0-979D9BF30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4121" y="2874775"/>
            <a:ext cx="3429007" cy="20574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A45D0F-6F4C-4E7E-8FFB-81C4B2227EB4}"/>
              </a:ext>
            </a:extLst>
          </p:cNvPr>
          <p:cNvSpPr/>
          <p:nvPr/>
        </p:nvSpPr>
        <p:spPr>
          <a:xfrm>
            <a:off x="5589640" y="3045541"/>
            <a:ext cx="265471" cy="1187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3880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9C6-9032-43F3-87B5-8CD193B4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correlation between amino acid substitution rates and gene gain/loss rates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779D7D-284F-4044-9308-4B2DCBCB8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7" y="1200148"/>
            <a:ext cx="3429007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73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9C6-9032-43F3-87B5-8CD193B4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 correlation between amino acid substitution rates and gene gain/loss rates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779D7D-284F-4044-9308-4B2DCBCB8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7" y="1200148"/>
            <a:ext cx="3429007" cy="27432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C0403F-4B63-46C4-A57A-B0BE950E5CCF}"/>
              </a:ext>
            </a:extLst>
          </p:cNvPr>
          <p:cNvGrpSpPr/>
          <p:nvPr/>
        </p:nvGrpSpPr>
        <p:grpSpPr>
          <a:xfrm>
            <a:off x="1141973" y="3943353"/>
            <a:ext cx="2851932" cy="712468"/>
            <a:chOff x="1429825" y="5251004"/>
            <a:chExt cx="3802576" cy="94995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38F0C6-1706-49B9-A735-847647D921E2}"/>
                </a:ext>
              </a:extLst>
            </p:cNvPr>
            <p:cNvSpPr/>
            <p:nvPr/>
          </p:nvSpPr>
          <p:spPr>
            <a:xfrm>
              <a:off x="1429825" y="5251004"/>
              <a:ext cx="3802576" cy="94995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7A7104-EF24-492E-8C37-B496B96FC6A6}"/>
                </a:ext>
              </a:extLst>
            </p:cNvPr>
            <p:cNvSpPr txBox="1"/>
            <p:nvPr/>
          </p:nvSpPr>
          <p:spPr>
            <a:xfrm>
              <a:off x="1599920" y="5313883"/>
              <a:ext cx="346238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Products of different mutational mechanisms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145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9C6-9032-43F3-87B5-8CD193B4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correlation between rates of protein domain rearrangement and gene gain/loss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779D7D-284F-4044-9308-4B2DCBCB8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7" y="1200148"/>
            <a:ext cx="3429007" cy="274320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9163D7-693C-480E-9889-8594F2429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59" y="1200148"/>
            <a:ext cx="3429007" cy="27432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866482-3DDB-4CDB-AD2D-87B385FC9DB6}"/>
              </a:ext>
            </a:extLst>
          </p:cNvPr>
          <p:cNvGrpSpPr/>
          <p:nvPr/>
        </p:nvGrpSpPr>
        <p:grpSpPr>
          <a:xfrm>
            <a:off x="1141973" y="3943353"/>
            <a:ext cx="2851932" cy="712468"/>
            <a:chOff x="1429825" y="5251004"/>
            <a:chExt cx="3802576" cy="94995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D101873-72CB-4402-8E5F-4CDBC0AE72FF}"/>
                </a:ext>
              </a:extLst>
            </p:cNvPr>
            <p:cNvSpPr/>
            <p:nvPr/>
          </p:nvSpPr>
          <p:spPr>
            <a:xfrm>
              <a:off x="1429825" y="5251004"/>
              <a:ext cx="3802576" cy="94995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A5FE33-91F0-4B70-81F2-F6D0B1A7B7BF}"/>
                </a:ext>
              </a:extLst>
            </p:cNvPr>
            <p:cNvSpPr txBox="1"/>
            <p:nvPr/>
          </p:nvSpPr>
          <p:spPr>
            <a:xfrm>
              <a:off x="1599920" y="5313883"/>
              <a:ext cx="346238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Products of different mutational mechanisms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603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9C6-9032-43F3-87B5-8CD193B4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correlation between rates of protein domain rearrangement and gene gain/loss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779D7D-284F-4044-9308-4B2DCBCB8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7" y="1200148"/>
            <a:ext cx="3429007" cy="274320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9163D7-693C-480E-9889-8594F2429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59" y="1200148"/>
            <a:ext cx="3429007" cy="27432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90E544-D58D-4E66-B538-E897E565DFCA}"/>
              </a:ext>
            </a:extLst>
          </p:cNvPr>
          <p:cNvGrpSpPr/>
          <p:nvPr/>
        </p:nvGrpSpPr>
        <p:grpSpPr>
          <a:xfrm>
            <a:off x="1141973" y="3943353"/>
            <a:ext cx="2851932" cy="712468"/>
            <a:chOff x="1429825" y="5251004"/>
            <a:chExt cx="3802576" cy="94995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CBE6DC6-E586-47D0-9719-F188D0FA9818}"/>
                </a:ext>
              </a:extLst>
            </p:cNvPr>
            <p:cNvSpPr/>
            <p:nvPr/>
          </p:nvSpPr>
          <p:spPr>
            <a:xfrm>
              <a:off x="1429825" y="5251004"/>
              <a:ext cx="3802576" cy="94995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148C44-3558-4F61-956F-FFB13C94AD39}"/>
                </a:ext>
              </a:extLst>
            </p:cNvPr>
            <p:cNvSpPr txBox="1"/>
            <p:nvPr/>
          </p:nvSpPr>
          <p:spPr>
            <a:xfrm>
              <a:off x="1599920" y="5313883"/>
              <a:ext cx="346238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Products of different mutational mechanisms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C2A4A9-8706-4933-AC4F-0268055DB873}"/>
              </a:ext>
            </a:extLst>
          </p:cNvPr>
          <p:cNvGrpSpPr/>
          <p:nvPr/>
        </p:nvGrpSpPr>
        <p:grpSpPr>
          <a:xfrm>
            <a:off x="5150096" y="3901292"/>
            <a:ext cx="2851932" cy="712468"/>
            <a:chOff x="1429825" y="5251004"/>
            <a:chExt cx="3802576" cy="94995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3723724-4DEE-479B-9A14-3EEB84ACDCD8}"/>
                </a:ext>
              </a:extLst>
            </p:cNvPr>
            <p:cNvSpPr/>
            <p:nvPr/>
          </p:nvSpPr>
          <p:spPr>
            <a:xfrm>
              <a:off x="1429825" y="5251004"/>
              <a:ext cx="3802576" cy="94995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0543FA-8991-4FE6-AA44-383D47CB2927}"/>
                </a:ext>
              </a:extLst>
            </p:cNvPr>
            <p:cNvSpPr txBox="1"/>
            <p:nvPr/>
          </p:nvSpPr>
          <p:spPr>
            <a:xfrm>
              <a:off x="1599920" y="5313883"/>
              <a:ext cx="346238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Duplications precede both types of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8819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92A2051C-1979-4C74-9A8E-7FD15E815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74" y="1061884"/>
            <a:ext cx="4439263" cy="2663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15E86A-1500-4C42-A903-7B1FCEF3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7" y="210350"/>
            <a:ext cx="8645096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No large excess of gene gains or losses across arthropod orders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DF3D1-1A6F-44D6-A000-ED4D9DF6DB69}"/>
              </a:ext>
            </a:extLst>
          </p:cNvPr>
          <p:cNvSpPr txBox="1"/>
          <p:nvPr/>
        </p:nvSpPr>
        <p:spPr>
          <a:xfrm>
            <a:off x="4705471" y="1829671"/>
            <a:ext cx="22520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Equal proportion (baseline)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87D0C-7F9A-4583-A06E-56109D434E7D}"/>
              </a:ext>
            </a:extLst>
          </p:cNvPr>
          <p:cNvSpPr txBox="1"/>
          <p:nvPr/>
        </p:nvSpPr>
        <p:spPr>
          <a:xfrm>
            <a:off x="4712845" y="2602767"/>
            <a:ext cx="23389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Average gain proportion: 0.44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23AFE6-AA2C-45CE-A7D6-C97102E59707}"/>
              </a:ext>
            </a:extLst>
          </p:cNvPr>
          <p:cNvCxnSpPr>
            <a:cxnSpLocks/>
          </p:cNvCxnSpPr>
          <p:nvPr/>
        </p:nvCxnSpPr>
        <p:spPr>
          <a:xfrm flipV="1">
            <a:off x="4549875" y="1975544"/>
            <a:ext cx="207214" cy="320412"/>
          </a:xfrm>
          <a:prstGeom prst="line">
            <a:avLst/>
          </a:prstGeom>
          <a:ln w="15875">
            <a:solidFill>
              <a:srgbClr val="D3D3D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BF124D-2BFB-4AF5-829E-30A6370AF8A7}"/>
              </a:ext>
            </a:extLst>
          </p:cNvPr>
          <p:cNvCxnSpPr>
            <a:cxnSpLocks/>
          </p:cNvCxnSpPr>
          <p:nvPr/>
        </p:nvCxnSpPr>
        <p:spPr>
          <a:xfrm flipH="1" flipV="1">
            <a:off x="4547295" y="2428229"/>
            <a:ext cx="207214" cy="320412"/>
          </a:xfrm>
          <a:prstGeom prst="line">
            <a:avLst/>
          </a:prstGeom>
          <a:ln w="15875">
            <a:solidFill>
              <a:srgbClr val="FFBF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9BCB1C-3FC3-40B0-9D30-101D9745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47" y="3646861"/>
            <a:ext cx="2803854" cy="30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6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AADE75-9B7E-49BB-AC01-2468BBFB8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736" y="1066458"/>
            <a:ext cx="4439264" cy="266355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CC7714-A5C7-40FF-A2D4-5F3949431D97}"/>
              </a:ext>
            </a:extLst>
          </p:cNvPr>
          <p:cNvSpPr/>
          <p:nvPr/>
        </p:nvSpPr>
        <p:spPr>
          <a:xfrm>
            <a:off x="4851059" y="823035"/>
            <a:ext cx="2176548" cy="350822"/>
          </a:xfrm>
          <a:prstGeom prst="roundRect">
            <a:avLst/>
          </a:prstGeom>
          <a:solidFill>
            <a:srgbClr val="B6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Content Placeholder 8">
            <a:extLst>
              <a:ext uri="{FF2B5EF4-FFF2-40B4-BE49-F238E27FC236}">
                <a16:creationId xmlns:a16="http://schemas.microsoft.com/office/drawing/2014/main" id="{A5EE8C1B-2C4E-4254-AE1E-41B0BB85C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74" y="1061884"/>
            <a:ext cx="4439263" cy="266355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80E51B-C504-443C-8948-D1D344B7DC32}"/>
              </a:ext>
            </a:extLst>
          </p:cNvPr>
          <p:cNvSpPr/>
          <p:nvPr/>
        </p:nvSpPr>
        <p:spPr>
          <a:xfrm>
            <a:off x="102493" y="833209"/>
            <a:ext cx="1187993" cy="350822"/>
          </a:xfrm>
          <a:prstGeom prst="roundRect">
            <a:avLst/>
          </a:prstGeom>
          <a:solidFill>
            <a:srgbClr val="00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4AFF9-9460-4488-8DE0-DC2B1927A4D6}"/>
              </a:ext>
            </a:extLst>
          </p:cNvPr>
          <p:cNvSpPr txBox="1"/>
          <p:nvPr/>
        </p:nvSpPr>
        <p:spPr>
          <a:xfrm>
            <a:off x="154111" y="830408"/>
            <a:ext cx="118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i5K orders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E9046-01DE-4227-908C-89EE23D67DFB}"/>
              </a:ext>
            </a:extLst>
          </p:cNvPr>
          <p:cNvSpPr txBox="1"/>
          <p:nvPr/>
        </p:nvSpPr>
        <p:spPr>
          <a:xfrm>
            <a:off x="4863217" y="832106"/>
            <a:ext cx="227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25 Drosophila species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55800E-FA53-448C-B914-A98F36C915D9}"/>
              </a:ext>
            </a:extLst>
          </p:cNvPr>
          <p:cNvSpPr txBox="1"/>
          <p:nvPr/>
        </p:nvSpPr>
        <p:spPr>
          <a:xfrm>
            <a:off x="7045304" y="908314"/>
            <a:ext cx="146821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88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De Lage et al. 2019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2E96D9-95DF-437D-B591-A95EE08B9197}"/>
              </a:ext>
            </a:extLst>
          </p:cNvPr>
          <p:cNvGrpSpPr/>
          <p:nvPr/>
        </p:nvGrpSpPr>
        <p:grpSpPr>
          <a:xfrm>
            <a:off x="674001" y="4363805"/>
            <a:ext cx="3898000" cy="451668"/>
            <a:chOff x="919916" y="5251005"/>
            <a:chExt cx="5197333" cy="60222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7B1697-D41F-44B5-A5F6-BFFEE572BCB3}"/>
                </a:ext>
              </a:extLst>
            </p:cNvPr>
            <p:cNvSpPr/>
            <p:nvPr/>
          </p:nvSpPr>
          <p:spPr>
            <a:xfrm>
              <a:off x="919916" y="5251005"/>
              <a:ext cx="5197333" cy="602224"/>
            </a:xfrm>
            <a:prstGeom prst="roundRect">
              <a:avLst/>
            </a:prstGeom>
            <a:solidFill>
              <a:srgbClr val="009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F41EFA-AEDA-4CFE-837C-C3C81C85F816}"/>
                </a:ext>
              </a:extLst>
            </p:cNvPr>
            <p:cNvSpPr txBox="1"/>
            <p:nvPr/>
          </p:nvSpPr>
          <p:spPr>
            <a:xfrm>
              <a:off x="1018240" y="5313884"/>
              <a:ext cx="49259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Average proportion of gains = 0.44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71C8ED-7ECD-4C75-B478-F4023875680E}"/>
              </a:ext>
            </a:extLst>
          </p:cNvPr>
          <p:cNvGrpSpPr/>
          <p:nvPr/>
        </p:nvGrpSpPr>
        <p:grpSpPr>
          <a:xfrm>
            <a:off x="5124327" y="4358253"/>
            <a:ext cx="3898000" cy="451668"/>
            <a:chOff x="919916" y="5251005"/>
            <a:chExt cx="5197333" cy="60222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03664B1-FCEE-4E5D-89AF-64434CFF60B6}"/>
                </a:ext>
              </a:extLst>
            </p:cNvPr>
            <p:cNvSpPr/>
            <p:nvPr/>
          </p:nvSpPr>
          <p:spPr>
            <a:xfrm>
              <a:off x="919916" y="5251005"/>
              <a:ext cx="5197333" cy="602224"/>
            </a:xfrm>
            <a:prstGeom prst="roundRect">
              <a:avLst/>
            </a:prstGeom>
            <a:solidFill>
              <a:srgbClr val="B66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59433A-4262-483A-BE7B-28E641296873}"/>
                </a:ext>
              </a:extLst>
            </p:cNvPr>
            <p:cNvSpPr txBox="1"/>
            <p:nvPr/>
          </p:nvSpPr>
          <p:spPr>
            <a:xfrm>
              <a:off x="1018240" y="5313884"/>
              <a:ext cx="49259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Average proportion of gains = 0.54 </a:t>
              </a:r>
            </a:p>
          </p:txBody>
        </p:sp>
      </p:grpSp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F432B4-7225-4C0A-992E-A99D0671F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209" y="3646861"/>
            <a:ext cx="2803854" cy="30699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D70689B-F24E-4FD9-A13D-3B5CE564C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7" y="84988"/>
            <a:ext cx="8645096" cy="603486"/>
          </a:xfrm>
        </p:spPr>
        <p:txBody>
          <a:bodyPr>
            <a:normAutofit/>
          </a:bodyPr>
          <a:lstStyle/>
          <a:p>
            <a:r>
              <a:rPr lang="en-US" dirty="0"/>
              <a:t>No large excess of gene gains or losses in Drosophila</a:t>
            </a:r>
          </a:p>
        </p:txBody>
      </p:sp>
    </p:spTree>
    <p:extLst>
      <p:ext uri="{BB962C8B-B14F-4D97-AF65-F5344CB8AC3E}">
        <p14:creationId xmlns:p14="http://schemas.microsoft.com/office/powerpoint/2010/main" val="1604466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AADE75-9B7E-49BB-AC01-2468BBFB8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736" y="1066457"/>
            <a:ext cx="4439264" cy="266355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380BE0-6274-475B-8AA4-9295F0D492AE}"/>
              </a:ext>
            </a:extLst>
          </p:cNvPr>
          <p:cNvSpPr/>
          <p:nvPr/>
        </p:nvSpPr>
        <p:spPr>
          <a:xfrm>
            <a:off x="4851059" y="823035"/>
            <a:ext cx="1956058" cy="350822"/>
          </a:xfrm>
          <a:prstGeom prst="roundRect">
            <a:avLst/>
          </a:prstGeom>
          <a:solidFill>
            <a:srgbClr val="FFF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812F0508-C75B-4502-A3DD-F1F123A66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74" y="1061884"/>
            <a:ext cx="4439263" cy="2663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15E86A-1500-4C42-A903-7B1FCEF3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excess of gene losses in Bombus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E9046-01DE-4227-908C-89EE23D67DFB}"/>
              </a:ext>
            </a:extLst>
          </p:cNvPr>
          <p:cNvSpPr txBox="1"/>
          <p:nvPr/>
        </p:nvSpPr>
        <p:spPr>
          <a:xfrm>
            <a:off x="4875078" y="830408"/>
            <a:ext cx="1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15 Bombus species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EF01C7-4C60-4BDA-B3B8-5A6D70A69CB1}"/>
              </a:ext>
            </a:extLst>
          </p:cNvPr>
          <p:cNvSpPr txBox="1"/>
          <p:nvPr/>
        </p:nvSpPr>
        <p:spPr>
          <a:xfrm>
            <a:off x="6875381" y="908314"/>
            <a:ext cx="146821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88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Sun et al. 2020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8F6D4E-B515-4F35-AC26-00671808E413}"/>
              </a:ext>
            </a:extLst>
          </p:cNvPr>
          <p:cNvGrpSpPr/>
          <p:nvPr/>
        </p:nvGrpSpPr>
        <p:grpSpPr>
          <a:xfrm>
            <a:off x="674001" y="4363805"/>
            <a:ext cx="3898000" cy="451668"/>
            <a:chOff x="919916" y="5251005"/>
            <a:chExt cx="5197333" cy="60222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069B12-E737-43DD-BA94-7F57062FDC9F}"/>
                </a:ext>
              </a:extLst>
            </p:cNvPr>
            <p:cNvSpPr/>
            <p:nvPr/>
          </p:nvSpPr>
          <p:spPr>
            <a:xfrm>
              <a:off x="919916" y="5251005"/>
              <a:ext cx="5197333" cy="602224"/>
            </a:xfrm>
            <a:prstGeom prst="roundRect">
              <a:avLst/>
            </a:prstGeom>
            <a:solidFill>
              <a:srgbClr val="009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72B759C-9A93-4E96-ADD4-AB70BCE932CE}"/>
                </a:ext>
              </a:extLst>
            </p:cNvPr>
            <p:cNvSpPr txBox="1"/>
            <p:nvPr/>
          </p:nvSpPr>
          <p:spPr>
            <a:xfrm>
              <a:off x="1018240" y="5313884"/>
              <a:ext cx="49259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Average proportion of gains = 0.44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16ED77-9DD3-4AE6-BA89-B1C7D628F673}"/>
              </a:ext>
            </a:extLst>
          </p:cNvPr>
          <p:cNvGrpSpPr/>
          <p:nvPr/>
        </p:nvGrpSpPr>
        <p:grpSpPr>
          <a:xfrm>
            <a:off x="5124327" y="4358253"/>
            <a:ext cx="3898000" cy="451668"/>
            <a:chOff x="919916" y="5251005"/>
            <a:chExt cx="5197333" cy="60222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DC5D233-370D-4FD5-93DE-305DFB947803}"/>
                </a:ext>
              </a:extLst>
            </p:cNvPr>
            <p:cNvSpPr/>
            <p:nvPr/>
          </p:nvSpPr>
          <p:spPr>
            <a:xfrm>
              <a:off x="919916" y="5251005"/>
              <a:ext cx="5197333" cy="60222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01D47D-D980-4933-B640-28E24999A245}"/>
                </a:ext>
              </a:extLst>
            </p:cNvPr>
            <p:cNvSpPr txBox="1"/>
            <p:nvPr/>
          </p:nvSpPr>
          <p:spPr>
            <a:xfrm>
              <a:off x="1018240" y="5313884"/>
              <a:ext cx="49259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Average proportion of gains = 0.31</a:t>
              </a:r>
            </a:p>
          </p:txBody>
        </p:sp>
      </p:grpSp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2FBAC8-DBC0-4343-B169-8DB53DEFA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209" y="3646861"/>
            <a:ext cx="2803854" cy="30699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3BD00B-5145-411B-8FD3-CB938F5C1267}"/>
              </a:ext>
            </a:extLst>
          </p:cNvPr>
          <p:cNvSpPr/>
          <p:nvPr/>
        </p:nvSpPr>
        <p:spPr>
          <a:xfrm>
            <a:off x="102493" y="833209"/>
            <a:ext cx="1187993" cy="350822"/>
          </a:xfrm>
          <a:prstGeom prst="roundRect">
            <a:avLst/>
          </a:prstGeom>
          <a:solidFill>
            <a:srgbClr val="00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102DC0-6244-4812-B03A-80749E7DB68F}"/>
              </a:ext>
            </a:extLst>
          </p:cNvPr>
          <p:cNvSpPr txBox="1"/>
          <p:nvPr/>
        </p:nvSpPr>
        <p:spPr>
          <a:xfrm>
            <a:off x="154111" y="830408"/>
            <a:ext cx="118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i5K orders</a:t>
            </a:r>
          </a:p>
        </p:txBody>
      </p:sp>
    </p:spTree>
    <p:extLst>
      <p:ext uri="{BB962C8B-B14F-4D97-AF65-F5344CB8AC3E}">
        <p14:creationId xmlns:p14="http://schemas.microsoft.com/office/powerpoint/2010/main" val="1972745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C54846-A433-44CD-893F-90DC6A0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1" y="0"/>
            <a:ext cx="5143500" cy="5143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5CD107A-FA4F-4DAE-9B8E-77C13C75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21" y="464972"/>
            <a:ext cx="3506913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Cockroach has most rapidly evolving families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3A3482-41CD-46B0-93C0-979D9BF30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4121" y="2874775"/>
            <a:ext cx="3429007" cy="20574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D2DEFF-0EAB-4913-9019-5517F392236F}"/>
              </a:ext>
            </a:extLst>
          </p:cNvPr>
          <p:cNvSpPr/>
          <p:nvPr/>
        </p:nvSpPr>
        <p:spPr>
          <a:xfrm>
            <a:off x="3244645" y="1135626"/>
            <a:ext cx="1791929" cy="14748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879993-074C-469F-84DC-2962C72833CE}"/>
              </a:ext>
            </a:extLst>
          </p:cNvPr>
          <p:cNvSpPr/>
          <p:nvPr/>
        </p:nvSpPr>
        <p:spPr>
          <a:xfrm>
            <a:off x="8465575" y="3605982"/>
            <a:ext cx="184355" cy="18435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F7AD1B7-EEBB-4C31-B22B-C89E3EF2C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77" y="1624620"/>
            <a:ext cx="1828800" cy="12501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C0472-0A82-45E4-BF0A-965D9945D064}"/>
              </a:ext>
            </a:extLst>
          </p:cNvPr>
          <p:cNvSpPr/>
          <p:nvPr/>
        </p:nvSpPr>
        <p:spPr>
          <a:xfrm>
            <a:off x="5656008" y="3045541"/>
            <a:ext cx="265471" cy="1187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488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DF56B4A-81D7-4E13-B083-695C66A5E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82" y="1336772"/>
            <a:ext cx="2469953" cy="24699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6EB0EC-89CB-4EE2-8C02-A685F4CB8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" y="1850657"/>
            <a:ext cx="2413763" cy="1442185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A57A500-4681-4E7D-B4CE-3B148D9C1BCD}"/>
              </a:ext>
            </a:extLst>
          </p:cNvPr>
          <p:cNvCxnSpPr>
            <a:cxnSpLocks/>
          </p:cNvCxnSpPr>
          <p:nvPr/>
        </p:nvCxnSpPr>
        <p:spPr>
          <a:xfrm>
            <a:off x="2463970" y="2476350"/>
            <a:ext cx="533660" cy="0"/>
          </a:xfrm>
          <a:prstGeom prst="straightConnector1">
            <a:avLst/>
          </a:prstGeom>
          <a:ln w="66675">
            <a:solidFill>
              <a:schemeClr val="tx1">
                <a:lumMod val="75000"/>
                <a:lumOff val="2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E3272804-FA84-4254-BE71-D3D59B7E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4529"/>
            <a:ext cx="6557809" cy="857250"/>
          </a:xfrm>
        </p:spPr>
        <p:txBody>
          <a:bodyPr>
            <a:noAutofit/>
          </a:bodyPr>
          <a:lstStyle/>
          <a:p>
            <a:r>
              <a:rPr lang="en-US" sz="2800" dirty="0"/>
              <a:t>Origins and long-term patterns of variation</a:t>
            </a:r>
          </a:p>
        </p:txBody>
      </p:sp>
      <p:pic>
        <p:nvPicPr>
          <p:cNvPr id="11" name="Picture 10" descr="A small animal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872056B0-DB06-4540-BD6C-0A66774A0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42" y="3010877"/>
            <a:ext cx="1306291" cy="1025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14BBF1-859B-41E4-847E-AB8ED7AB34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86" y="1004842"/>
            <a:ext cx="1332024" cy="925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4613D8-3023-4B5D-B135-18DE3D0EE9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1" t="27741" r="24395" b="34083"/>
          <a:stretch/>
        </p:blipFill>
        <p:spPr>
          <a:xfrm>
            <a:off x="7686428" y="4161280"/>
            <a:ext cx="1314850" cy="905629"/>
          </a:xfrm>
          <a:prstGeom prst="rect">
            <a:avLst/>
          </a:prstGeom>
        </p:spPr>
      </p:pic>
      <p:pic>
        <p:nvPicPr>
          <p:cNvPr id="15" name="File-Feldmaus_Microtus_arvalis.png">
            <a:extLst>
              <a:ext uri="{FF2B5EF4-FFF2-40B4-BE49-F238E27FC236}">
                <a16:creationId xmlns:a16="http://schemas.microsoft.com/office/drawing/2014/main" id="{92420C3A-7A7B-484D-8241-AEA251CFB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081" y="1971625"/>
            <a:ext cx="949446" cy="96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6" descr="A close up of a spider&#10;&#10;Description automatically generated with medium confidence">
            <a:extLst>
              <a:ext uri="{FF2B5EF4-FFF2-40B4-BE49-F238E27FC236}">
                <a16:creationId xmlns:a16="http://schemas.microsoft.com/office/drawing/2014/main" id="{23DE8916-76BC-4F36-80EE-5F3E9B4C0B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86" y="76591"/>
            <a:ext cx="1306292" cy="8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95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C54846-A433-44CD-893F-90DC6A0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1" y="0"/>
            <a:ext cx="5143500" cy="5143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5CD107A-FA4F-4DAE-9B8E-77C13C75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21" y="464972"/>
            <a:ext cx="3506913" cy="603486"/>
          </a:xfrm>
        </p:spPr>
        <p:txBody>
          <a:bodyPr>
            <a:normAutofit fontScale="90000"/>
          </a:bodyPr>
          <a:lstStyle/>
          <a:p>
            <a:r>
              <a:rPr lang="en-US" dirty="0"/>
              <a:t>Lepidopterans gained many new gene families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3A3482-41CD-46B0-93C0-979D9BF30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4121" y="2874775"/>
            <a:ext cx="3429007" cy="205740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34E4FD7-9DF3-4596-ADB8-DEEE4289D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09" y="1832146"/>
            <a:ext cx="1214829" cy="8731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D2DEFF-0EAB-4913-9019-5517F392236F}"/>
              </a:ext>
            </a:extLst>
          </p:cNvPr>
          <p:cNvSpPr/>
          <p:nvPr/>
        </p:nvSpPr>
        <p:spPr>
          <a:xfrm>
            <a:off x="2300749" y="3650227"/>
            <a:ext cx="1143000" cy="3097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879993-074C-469F-84DC-2962C72833CE}"/>
              </a:ext>
            </a:extLst>
          </p:cNvPr>
          <p:cNvSpPr/>
          <p:nvPr/>
        </p:nvSpPr>
        <p:spPr>
          <a:xfrm>
            <a:off x="8465575" y="3605982"/>
            <a:ext cx="184355" cy="18435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E7C30A-76F0-4C8B-B735-98D833710C13}"/>
              </a:ext>
            </a:extLst>
          </p:cNvPr>
          <p:cNvSpPr/>
          <p:nvPr/>
        </p:nvSpPr>
        <p:spPr>
          <a:xfrm>
            <a:off x="5656008" y="3045541"/>
            <a:ext cx="265471" cy="1187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3719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C54846-A433-44CD-893F-90DC6A0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11" y="0"/>
            <a:ext cx="5143500" cy="5143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5CD107A-FA4F-4DAE-9B8E-77C13C75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21" y="464972"/>
            <a:ext cx="3506913" cy="603486"/>
          </a:xfrm>
        </p:spPr>
        <p:txBody>
          <a:bodyPr>
            <a:noAutofit/>
          </a:bodyPr>
          <a:lstStyle/>
          <a:p>
            <a:r>
              <a:rPr lang="en-US" sz="2100" dirty="0"/>
              <a:t>New gene families in Last Insect Common Ancestor (LICA) related to flight, larval development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3A3482-41CD-46B0-93C0-979D9BF30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4121" y="2874775"/>
            <a:ext cx="3429007" cy="20574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D2DEFF-0EAB-4913-9019-5517F392236F}"/>
              </a:ext>
            </a:extLst>
          </p:cNvPr>
          <p:cNvSpPr/>
          <p:nvPr/>
        </p:nvSpPr>
        <p:spPr>
          <a:xfrm>
            <a:off x="811161" y="1231491"/>
            <a:ext cx="707924" cy="3097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38C823-AB4A-4158-B35C-73750B3875B9}"/>
              </a:ext>
            </a:extLst>
          </p:cNvPr>
          <p:cNvGrpSpPr/>
          <p:nvPr/>
        </p:nvGrpSpPr>
        <p:grpSpPr>
          <a:xfrm>
            <a:off x="6186945" y="1533828"/>
            <a:ext cx="2225509" cy="1237139"/>
            <a:chOff x="8337751" y="2547297"/>
            <a:chExt cx="2967345" cy="164951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070D9F21-46CA-426C-A874-10DA9EC1B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751" y="2661185"/>
              <a:ext cx="2967345" cy="1535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A296E0-3EFC-4591-B607-28ADB587EAF0}"/>
                </a:ext>
              </a:extLst>
            </p:cNvPr>
            <p:cNvSpPr/>
            <p:nvPr/>
          </p:nvSpPr>
          <p:spPr>
            <a:xfrm>
              <a:off x="8337751" y="2547297"/>
              <a:ext cx="249385" cy="190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AB205F-0D06-4DC3-913D-8CCEC416AAD6}"/>
              </a:ext>
            </a:extLst>
          </p:cNvPr>
          <p:cNvSpPr txBox="1"/>
          <p:nvPr/>
        </p:nvSpPr>
        <p:spPr>
          <a:xfrm>
            <a:off x="7555699" y="2796777"/>
            <a:ext cx="924623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88" i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Aria &amp; Caron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14A725-CD8B-4E7F-A85D-C70719840DBF}"/>
              </a:ext>
            </a:extLst>
          </p:cNvPr>
          <p:cNvSpPr/>
          <p:nvPr/>
        </p:nvSpPr>
        <p:spPr>
          <a:xfrm>
            <a:off x="5656008" y="3045541"/>
            <a:ext cx="265471" cy="1187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6205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D2939E6A-0192-46C5-B22B-F37373929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74" y="158860"/>
            <a:ext cx="4759880" cy="4825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5E4BC-55B7-4D86-ABFD-ABB76F46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2" y="344399"/>
            <a:ext cx="5009186" cy="603486"/>
          </a:xfrm>
        </p:spPr>
        <p:txBody>
          <a:bodyPr>
            <a:noAutofit/>
          </a:bodyPr>
          <a:lstStyle/>
          <a:p>
            <a:r>
              <a:rPr lang="en-US" sz="3300" dirty="0"/>
              <a:t>i5k pilot project – what have we learned?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A4358-2C33-4E81-8003-584DBA17BEFA}"/>
              </a:ext>
            </a:extLst>
          </p:cNvPr>
          <p:cNvSpPr txBox="1"/>
          <p:nvPr/>
        </p:nvSpPr>
        <p:spPr>
          <a:xfrm>
            <a:off x="7635622" y="4625971"/>
            <a:ext cx="1558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Image: Rob Waterhouse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F2E027-7CBD-47B8-9DE9-F0D90878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02" y="1340526"/>
            <a:ext cx="3923837" cy="3458575"/>
          </a:xfrm>
        </p:spPr>
        <p:txBody>
          <a:bodyPr>
            <a:normAutofit fontScale="92500"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Can’t rely on single-copy orthologs for broad, deep-time sampling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Rates of evolution vary little, but reflect their underlying mechanisms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Gene family evolution pinpoints interesting lineages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32ADE2-E168-477D-A959-B3316915D211}"/>
              </a:ext>
            </a:extLst>
          </p:cNvPr>
          <p:cNvSpPr/>
          <p:nvPr/>
        </p:nvSpPr>
        <p:spPr>
          <a:xfrm>
            <a:off x="148602" y="2464420"/>
            <a:ext cx="3358457" cy="2469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8506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D2939E6A-0192-46C5-B22B-F37373929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74" y="158860"/>
            <a:ext cx="4759880" cy="4825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5E4BC-55B7-4D86-ABFD-ABB76F46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2" y="344399"/>
            <a:ext cx="5009186" cy="603486"/>
          </a:xfrm>
        </p:spPr>
        <p:txBody>
          <a:bodyPr>
            <a:noAutofit/>
          </a:bodyPr>
          <a:lstStyle/>
          <a:p>
            <a:r>
              <a:rPr lang="en-US" sz="3300" dirty="0"/>
              <a:t>i5k pilot project – what have we learned?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A4358-2C33-4E81-8003-584DBA17BEFA}"/>
              </a:ext>
            </a:extLst>
          </p:cNvPr>
          <p:cNvSpPr txBox="1"/>
          <p:nvPr/>
        </p:nvSpPr>
        <p:spPr>
          <a:xfrm>
            <a:off x="7635622" y="4625971"/>
            <a:ext cx="1558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Image: Rob Waterhouse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F2E027-7CBD-47B8-9DE9-F0D90878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02" y="1340526"/>
            <a:ext cx="3923837" cy="3458575"/>
          </a:xfrm>
        </p:spPr>
        <p:txBody>
          <a:bodyPr>
            <a:normAutofit fontScale="92500"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Can’t rely on single-copy orthologs for broad, deep-time sampling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Rates of evolution vary little, but reflect their underlying mechanisms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Gene family evolution pinpoints interesting lineages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32ADE2-E168-477D-A959-B3316915D211}"/>
              </a:ext>
            </a:extLst>
          </p:cNvPr>
          <p:cNvSpPr/>
          <p:nvPr/>
        </p:nvSpPr>
        <p:spPr>
          <a:xfrm>
            <a:off x="148602" y="3569649"/>
            <a:ext cx="3358457" cy="1364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8700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D2939E6A-0192-46C5-B22B-F37373929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74" y="158860"/>
            <a:ext cx="4759880" cy="4825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5E4BC-55B7-4D86-ABFD-ABB76F46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2" y="344399"/>
            <a:ext cx="5009186" cy="603486"/>
          </a:xfrm>
        </p:spPr>
        <p:txBody>
          <a:bodyPr>
            <a:noAutofit/>
          </a:bodyPr>
          <a:lstStyle/>
          <a:p>
            <a:r>
              <a:rPr lang="en-US" sz="3300" dirty="0"/>
              <a:t>i5k pilot project – what have we learned?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A4358-2C33-4E81-8003-584DBA17BEFA}"/>
              </a:ext>
            </a:extLst>
          </p:cNvPr>
          <p:cNvSpPr txBox="1"/>
          <p:nvPr/>
        </p:nvSpPr>
        <p:spPr>
          <a:xfrm>
            <a:off x="7635622" y="4625971"/>
            <a:ext cx="1558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Image: Rob Waterhouse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F2E027-7CBD-47B8-9DE9-F0D90878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02" y="1340526"/>
            <a:ext cx="3923837" cy="3458575"/>
          </a:xfrm>
        </p:spPr>
        <p:txBody>
          <a:bodyPr>
            <a:normAutofit fontScale="92500"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Can’t rely on single-copy orthologs for broad, deep-time sampling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Rates of evolution vary little, but reflect their underlying mechanisms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Gene family evolution pinpoints interesting lineages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8617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/>
        </p:nvGraphicFramePr>
        <p:xfrm>
          <a:off x="0" y="2880830"/>
          <a:ext cx="9144000" cy="321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Deep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Rapid speciation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76 whole genomes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210 targeted exomes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Skull shape measurements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Sperm morphology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 patterns of molecular evolution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Molecular evolution of radiations</a:t>
                      </a:r>
                    </a:p>
                    <a:p>
                      <a:pPr algn="ctr"/>
                      <a:r>
                        <a:rPr lang="en-US" sz="2000" dirty="0"/>
                        <a:t>Link genotype to phenotype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38E45-1F86-4D8C-B086-8695FDE560A7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49679E0-0C58-48D0-AF3F-F8BBEBF6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56E9D29-7137-4745-9A67-FF4DD6F0C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9A4B935-34E9-4D9D-A540-6F7756A16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pic>
        <p:nvPicPr>
          <p:cNvPr id="23" name="Picture 2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F2D98D2-3506-4215-8724-170E4FAE0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9D14C7-5E1E-4EB1-9A00-9250062D3B42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4CDEA-B414-4122-BE91-62D48B3F82A0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37FC99-7ED8-465A-9DD6-374966506CBD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40041-FFA6-49C1-8B2A-221142887502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F72A52-2E82-447C-87F4-68760303DB9F}"/>
              </a:ext>
            </a:extLst>
          </p:cNvPr>
          <p:cNvSpPr/>
          <p:nvPr/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61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/>
        </p:nvGraphicFramePr>
        <p:xfrm>
          <a:off x="0" y="2880830"/>
          <a:ext cx="9144000" cy="321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Deep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Rapid speciation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76 whole genomes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210 targeted exomes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Skull shape measurements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Sperm morphology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 patterns of molecular evolution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Molecular evolution of radiations</a:t>
                      </a:r>
                    </a:p>
                    <a:p>
                      <a:pPr algn="ctr"/>
                      <a:r>
                        <a:rPr lang="en-US" sz="2000" dirty="0"/>
                        <a:t>Link genotype to phenotype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91E38E45-1F86-4D8C-B086-8695FDE560A7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49679E0-0C58-48D0-AF3F-F8BBEBF6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56E9D29-7137-4745-9A67-FF4DD6F0C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9A4B935-34E9-4D9D-A540-6F7756A16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pic>
        <p:nvPicPr>
          <p:cNvPr id="23" name="Picture 2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F2D98D2-3506-4215-8724-170E4FAE0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9D14C7-5E1E-4EB1-9A00-9250062D3B42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4CDEA-B414-4122-BE91-62D48B3F82A0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37FC99-7ED8-465A-9DD6-374966506CBD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40041-FFA6-49C1-8B2A-221142887502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F72A52-2E82-447C-87F4-68760303DB9F}"/>
              </a:ext>
            </a:extLst>
          </p:cNvPr>
          <p:cNvSpPr/>
          <p:nvPr/>
        </p:nvSpPr>
        <p:spPr>
          <a:xfrm>
            <a:off x="1" y="0"/>
            <a:ext cx="4572000" cy="5143500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3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258859"/>
              </p:ext>
            </p:extLst>
          </p:nvPr>
        </p:nvGraphicFramePr>
        <p:xfrm>
          <a:off x="0" y="2880830"/>
          <a:ext cx="9144000" cy="321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Rapid speciation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210 targeted exomes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Skull shape measurements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Sperm morphology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Molecular evolution of radiations</a:t>
                      </a:r>
                    </a:p>
                    <a:p>
                      <a:pPr algn="ctr"/>
                      <a:r>
                        <a:rPr lang="en-US" sz="2000" dirty="0"/>
                        <a:t>Link genotype to phenotype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pic>
        <p:nvPicPr>
          <p:cNvPr id="23" name="Picture 2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F2D98D2-3506-4215-8724-170E4FAE0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37FC99-7ED8-465A-9DD6-374966506CBD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40041-FFA6-49C1-8B2A-221142887502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  <p:pic>
        <p:nvPicPr>
          <p:cNvPr id="6" name="Picture 5" descr="A river running through a city&#10;&#10;Description automatically generated with low confidence">
            <a:extLst>
              <a:ext uri="{FF2B5EF4-FFF2-40B4-BE49-F238E27FC236}">
                <a16:creationId xmlns:a16="http://schemas.microsoft.com/office/drawing/2014/main" id="{892ED44F-5C13-4C49-89BF-8708C5088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4" y="358570"/>
            <a:ext cx="5006898" cy="1669300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A9264C-5B3C-46DE-9D56-8F0CACE7E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8" y="331295"/>
            <a:ext cx="2446509" cy="46330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2962D8F-A75F-41BE-B495-A351978320EF}"/>
              </a:ext>
            </a:extLst>
          </p:cNvPr>
          <p:cNvGrpSpPr/>
          <p:nvPr/>
        </p:nvGrpSpPr>
        <p:grpSpPr>
          <a:xfrm>
            <a:off x="1445907" y="2490647"/>
            <a:ext cx="2349259" cy="2204018"/>
            <a:chOff x="5283751" y="3174977"/>
            <a:chExt cx="2349259" cy="18604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1E6B65-A1B3-4A6E-93B2-470F7694DA1B}"/>
                </a:ext>
              </a:extLst>
            </p:cNvPr>
            <p:cNvSpPr/>
            <p:nvPr/>
          </p:nvSpPr>
          <p:spPr>
            <a:xfrm>
              <a:off x="5402139" y="3174977"/>
              <a:ext cx="2112481" cy="1492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r>
                <a:rPr lang="en-US" sz="1600" b="1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Jeff Good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Emily </a:t>
              </a:r>
              <a:r>
                <a:rPr lang="en-US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Kopania</a:t>
              </a:r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Sebastian Mortimer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Ana Paula Assis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Kevin Rowe (MV)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Carl </a:t>
              </a:r>
              <a:r>
                <a:rPr lang="en-US" sz="160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Hutter</a:t>
              </a:r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(LSU)</a:t>
              </a:r>
            </a:p>
            <a:p>
              <a:r>
                <a: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Jake Esselstyn (LSU)</a:t>
              </a:r>
            </a:p>
            <a:p>
              <a:endParaRPr lang="en-US" sz="16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23325C6-AFF9-47ED-A33D-AC1B1CDB028B}"/>
                </a:ext>
              </a:extLst>
            </p:cNvPr>
            <p:cNvSpPr/>
            <p:nvPr/>
          </p:nvSpPr>
          <p:spPr>
            <a:xfrm>
              <a:off x="5283751" y="3262043"/>
              <a:ext cx="2349259" cy="1773338"/>
            </a:xfrm>
            <a:prstGeom prst="roundRect">
              <a:avLst/>
            </a:prstGeom>
            <a:noFill/>
            <a:ln w="38100">
              <a:solidFill>
                <a:srgbClr val="9D2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00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A405-B6B6-4B37-8B26-DB125B2F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Murine Rodents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image.jpg">
            <a:extLst>
              <a:ext uri="{FF2B5EF4-FFF2-40B4-BE49-F238E27FC236}">
                <a16:creationId xmlns:a16="http://schemas.microsoft.com/office/drawing/2014/main" id="{0DEAF75B-58F2-4BC7-B612-17CC3727A1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35836" y="3233093"/>
            <a:ext cx="2320429" cy="1446394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5665B4-7059-4E52-9D1A-07D3EF2B59C7}"/>
              </a:ext>
            </a:extLst>
          </p:cNvPr>
          <p:cNvSpPr txBox="1"/>
          <p:nvPr/>
        </p:nvSpPr>
        <p:spPr>
          <a:xfrm>
            <a:off x="7059129" y="355432"/>
            <a:ext cx="17477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Photos: Kevin Rowe</a:t>
            </a:r>
          </a:p>
        </p:txBody>
      </p:sp>
      <p:pic>
        <p:nvPicPr>
          <p:cNvPr id="26" name="url?sa=i&amp;rct=j&amp;q=Neotoma&amp;source=images&amp;cd=&amp;cad=rja&amp;docid=D5owiptEwOFltM&amp;tbnid=4NlrWDBLpIkeQM-&amp;ved=0CAUQjRw&amp;url=http%3A%2F%2Fwww.neotomadb.png">
            <a:extLst>
              <a:ext uri="{FF2B5EF4-FFF2-40B4-BE49-F238E27FC236}">
                <a16:creationId xmlns:a16="http://schemas.microsoft.com/office/drawing/2014/main" id="{D0153157-DE9D-4C97-B471-D25F3407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89" y="3303442"/>
            <a:ext cx="1732280" cy="128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File-Feldmaus_Microtus_arvalis.png">
            <a:extLst>
              <a:ext uri="{FF2B5EF4-FFF2-40B4-BE49-F238E27FC236}">
                <a16:creationId xmlns:a16="http://schemas.microsoft.com/office/drawing/2014/main" id="{0A4C9526-2E77-4068-A223-5CEA9CB7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762" y="981906"/>
            <a:ext cx="1256453" cy="12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asted-image.png">
            <a:extLst>
              <a:ext uri="{FF2B5EF4-FFF2-40B4-BE49-F238E27FC236}">
                <a16:creationId xmlns:a16="http://schemas.microsoft.com/office/drawing/2014/main" id="{082D9DE0-BF78-4995-9A72-74BEDA1F8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8360" y="3341674"/>
            <a:ext cx="2325020" cy="121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F88A46-D414-4493-BE38-9D9047BCD1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1" t="27741" r="24395" b="34083"/>
          <a:stretch/>
        </p:blipFill>
        <p:spPr>
          <a:xfrm>
            <a:off x="715678" y="1079678"/>
            <a:ext cx="1551903" cy="1068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54A24-C18A-4FE4-88A5-929B55D71F8A}"/>
              </a:ext>
            </a:extLst>
          </p:cNvPr>
          <p:cNvSpPr txBox="1"/>
          <p:nvPr/>
        </p:nvSpPr>
        <p:spPr>
          <a:xfrm>
            <a:off x="2267581" y="1740887"/>
            <a:ext cx="45465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&gt;600 species in ~15 million years</a:t>
            </a:r>
          </a:p>
          <a:p>
            <a:pPr algn="ctr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12% of mammal species</a:t>
            </a:r>
          </a:p>
        </p:txBody>
      </p:sp>
    </p:spTree>
    <p:extLst>
      <p:ext uri="{BB962C8B-B14F-4D97-AF65-F5344CB8AC3E}">
        <p14:creationId xmlns:p14="http://schemas.microsoft.com/office/powerpoint/2010/main" val="3441239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ED0844-8D61-4DB9-B76B-E19EE780D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75" y="851481"/>
            <a:ext cx="8499566" cy="3883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E7181-3FCD-48BB-A12D-7EE27430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Island </a:t>
            </a:r>
            <a:r>
              <a:rPr lang="en-US" dirty="0" err="1"/>
              <a:t>colonizations</a:t>
            </a:r>
            <a:r>
              <a:rPr lang="en-US" dirty="0"/>
              <a:t> facilitate replicate radiations in murine rodents</a:t>
            </a:r>
          </a:p>
        </p:txBody>
      </p:sp>
    </p:spTree>
    <p:extLst>
      <p:ext uri="{BB962C8B-B14F-4D97-AF65-F5344CB8AC3E}">
        <p14:creationId xmlns:p14="http://schemas.microsoft.com/office/powerpoint/2010/main" val="265815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32491EEA-A381-4084-832E-22E1D7EFB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82" y="1336772"/>
            <a:ext cx="2469953" cy="24699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1C02E2-3B12-4509-B157-EE40803200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" y="1850657"/>
            <a:ext cx="2413763" cy="1442185"/>
          </a:xfrm>
          <a:prstGeom prst="rect">
            <a:avLst/>
          </a:prstGeom>
        </p:spPr>
      </p:pic>
      <p:pic>
        <p:nvPicPr>
          <p:cNvPr id="12" name="Picture 11" descr="A small animal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01622259-0CDC-40F1-8B8F-929CA31F7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42" y="3010877"/>
            <a:ext cx="1306291" cy="1025342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A57A500-4681-4E7D-B4CE-3B148D9C1BCD}"/>
              </a:ext>
            </a:extLst>
          </p:cNvPr>
          <p:cNvCxnSpPr>
            <a:cxnSpLocks/>
          </p:cNvCxnSpPr>
          <p:nvPr/>
        </p:nvCxnSpPr>
        <p:spPr>
          <a:xfrm>
            <a:off x="2463970" y="2476350"/>
            <a:ext cx="533660" cy="0"/>
          </a:xfrm>
          <a:prstGeom prst="straightConnector1">
            <a:avLst/>
          </a:prstGeom>
          <a:ln w="66675">
            <a:solidFill>
              <a:schemeClr val="tx1">
                <a:lumMod val="75000"/>
                <a:lumOff val="2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E0BBD2B1-CF9A-47C2-9595-A13E625E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4529"/>
            <a:ext cx="6557809" cy="857250"/>
          </a:xfrm>
        </p:spPr>
        <p:txBody>
          <a:bodyPr>
            <a:noAutofit/>
          </a:bodyPr>
          <a:lstStyle/>
          <a:p>
            <a:r>
              <a:rPr lang="en-US" sz="2800" dirty="0"/>
              <a:t>Origins and long-term patterns of variation across the tree of life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CD8022-48D7-492A-BA30-F88AB90D0866}"/>
              </a:ext>
            </a:extLst>
          </p:cNvPr>
          <p:cNvGrpSpPr/>
          <p:nvPr/>
        </p:nvGrpSpPr>
        <p:grpSpPr>
          <a:xfrm>
            <a:off x="5907819" y="482205"/>
            <a:ext cx="1706432" cy="3988289"/>
            <a:chOff x="5686012" y="482205"/>
            <a:chExt cx="1930503" cy="398828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8E0ECB-3AB0-4101-A20E-90C1490E2B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6012" y="482205"/>
              <a:ext cx="1910760" cy="1994145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0FE94CE-815A-443E-8D36-A8844AF410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86012" y="2476349"/>
              <a:ext cx="1910760" cy="1994145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3766A71-0416-4004-9D81-D0C80475E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3980" y="3579019"/>
              <a:ext cx="423032" cy="44149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26A1A99-943D-4699-ACD8-6719759DF9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1392" y="2461025"/>
              <a:ext cx="950022" cy="991479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F28C276-981B-4DE7-8836-0E48EABE87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93487" y="928812"/>
              <a:ext cx="423028" cy="444868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8FE3180-E5FA-4E4E-8D34-3B39E777E88D}"/>
              </a:ext>
            </a:extLst>
          </p:cNvPr>
          <p:cNvCxnSpPr>
            <a:cxnSpLocks/>
          </p:cNvCxnSpPr>
          <p:nvPr/>
        </p:nvCxnSpPr>
        <p:spPr>
          <a:xfrm>
            <a:off x="5284531" y="2472781"/>
            <a:ext cx="533660" cy="0"/>
          </a:xfrm>
          <a:prstGeom prst="straightConnector1">
            <a:avLst/>
          </a:prstGeom>
          <a:ln w="66675">
            <a:solidFill>
              <a:schemeClr val="tx1">
                <a:lumMod val="75000"/>
                <a:lumOff val="2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1F34A35A-3014-4688-B615-6495A74131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86" y="1004842"/>
            <a:ext cx="1332024" cy="925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E8053B-BED8-4265-9B4E-A529E21883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1" t="27741" r="24395" b="34083"/>
          <a:stretch/>
        </p:blipFill>
        <p:spPr>
          <a:xfrm>
            <a:off x="7686428" y="4161280"/>
            <a:ext cx="1314850" cy="905629"/>
          </a:xfrm>
          <a:prstGeom prst="rect">
            <a:avLst/>
          </a:prstGeom>
        </p:spPr>
      </p:pic>
      <p:pic>
        <p:nvPicPr>
          <p:cNvPr id="19" name="File-Feldmaus_Microtus_arvalis.png">
            <a:extLst>
              <a:ext uri="{FF2B5EF4-FFF2-40B4-BE49-F238E27FC236}">
                <a16:creationId xmlns:a16="http://schemas.microsoft.com/office/drawing/2014/main" id="{12160EF8-420A-4971-B64B-A1DA52203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081" y="1971625"/>
            <a:ext cx="949446" cy="96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19" descr="A close up of a spider&#10;&#10;Description automatically generated with medium confidence">
            <a:extLst>
              <a:ext uri="{FF2B5EF4-FFF2-40B4-BE49-F238E27FC236}">
                <a16:creationId xmlns:a16="http://schemas.microsoft.com/office/drawing/2014/main" id="{40ADA858-7DC1-447C-BBF2-7CB48C8058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86" y="76591"/>
            <a:ext cx="1306292" cy="8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17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1ED0844-8D61-4DB9-B76B-E19EE780D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851481"/>
            <a:ext cx="8499566" cy="3883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E7181-3FCD-48BB-A12D-7EE27430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Much of murine diversity is unsampled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F387A6-B64F-4D51-8311-BC7BDD768078}"/>
              </a:ext>
            </a:extLst>
          </p:cNvPr>
          <p:cNvSpPr/>
          <p:nvPr/>
        </p:nvSpPr>
        <p:spPr>
          <a:xfrm>
            <a:off x="1718733" y="762000"/>
            <a:ext cx="905934" cy="47413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57DE6A-E211-4102-8338-4B67339DD0B0}"/>
              </a:ext>
            </a:extLst>
          </p:cNvPr>
          <p:cNvSpPr/>
          <p:nvPr/>
        </p:nvSpPr>
        <p:spPr>
          <a:xfrm>
            <a:off x="160350" y="2175933"/>
            <a:ext cx="717975" cy="47413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06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F39BCD-3880-44EB-9ACD-345B4AF9DD5A}"/>
              </a:ext>
            </a:extLst>
          </p:cNvPr>
          <p:cNvSpPr/>
          <p:nvPr/>
        </p:nvSpPr>
        <p:spPr>
          <a:xfrm>
            <a:off x="543661" y="3896446"/>
            <a:ext cx="1961002" cy="7848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E8C3A-C273-4452-B35A-C813ADA515C1}"/>
              </a:ext>
            </a:extLst>
          </p:cNvPr>
          <p:cNvSpPr txBox="1"/>
          <p:nvPr/>
        </p:nvSpPr>
        <p:spPr>
          <a:xfrm>
            <a:off x="543661" y="3869326"/>
            <a:ext cx="1961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Transition to arid habitat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Picture 8" descr="A mouse on the ground&#10;&#10;Description automatically generated with low confidence">
            <a:extLst>
              <a:ext uri="{FF2B5EF4-FFF2-40B4-BE49-F238E27FC236}">
                <a16:creationId xmlns:a16="http://schemas.microsoft.com/office/drawing/2014/main" id="{537F1CC0-615C-4472-B09A-98928C12A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8" y="1659039"/>
            <a:ext cx="2680448" cy="176650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80AE1C5-04AC-41E6-88DA-33F088E8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4529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Are there correlations between rate of DNA substitution and … habitat transition?</a:t>
            </a:r>
          </a:p>
        </p:txBody>
      </p:sp>
    </p:spTree>
    <p:extLst>
      <p:ext uri="{BB962C8B-B14F-4D97-AF65-F5344CB8AC3E}">
        <p14:creationId xmlns:p14="http://schemas.microsoft.com/office/powerpoint/2010/main" val="33532906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2F7286-3FF0-4C96-8A51-756C92F2F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635" y="1417748"/>
            <a:ext cx="3567746" cy="21973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79EC1E-54E5-4763-BCE9-4851328E912E}"/>
              </a:ext>
            </a:extLst>
          </p:cNvPr>
          <p:cNvSpPr/>
          <p:nvPr/>
        </p:nvSpPr>
        <p:spPr>
          <a:xfrm>
            <a:off x="4125965" y="4182526"/>
            <a:ext cx="1717979" cy="36933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E31543-FAF4-4675-AFE0-79CA4032EA69}"/>
              </a:ext>
            </a:extLst>
          </p:cNvPr>
          <p:cNvSpPr txBox="1"/>
          <p:nvPr/>
        </p:nvSpPr>
        <p:spPr>
          <a:xfrm>
            <a:off x="4125965" y="4136361"/>
            <a:ext cx="171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Skull shape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8198A3D-8289-4107-9ECC-B1DA31292B67}"/>
              </a:ext>
            </a:extLst>
          </p:cNvPr>
          <p:cNvSpPr/>
          <p:nvPr/>
        </p:nvSpPr>
        <p:spPr>
          <a:xfrm>
            <a:off x="543661" y="3896446"/>
            <a:ext cx="1961002" cy="7848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5BE7A8-79AA-466F-9046-A5E5CE0B3CBA}"/>
              </a:ext>
            </a:extLst>
          </p:cNvPr>
          <p:cNvSpPr txBox="1"/>
          <p:nvPr/>
        </p:nvSpPr>
        <p:spPr>
          <a:xfrm>
            <a:off x="543661" y="3869326"/>
            <a:ext cx="1961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Transition to arid habitat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pic>
        <p:nvPicPr>
          <p:cNvPr id="22" name="Picture 21" descr="A mouse on the ground&#10;&#10;Description automatically generated with low confidence">
            <a:extLst>
              <a:ext uri="{FF2B5EF4-FFF2-40B4-BE49-F238E27FC236}">
                <a16:creationId xmlns:a16="http://schemas.microsoft.com/office/drawing/2014/main" id="{A2CC6674-A2B5-4E4A-979A-9763056F3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8" y="1659039"/>
            <a:ext cx="2680448" cy="176650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5690118-80D4-43E5-B16D-7D5A3B24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4529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Are there correlations between rate of DNA substitution and … skull shape?</a:t>
            </a:r>
          </a:p>
        </p:txBody>
      </p:sp>
    </p:spTree>
    <p:extLst>
      <p:ext uri="{BB962C8B-B14F-4D97-AF65-F5344CB8AC3E}">
        <p14:creationId xmlns:p14="http://schemas.microsoft.com/office/powerpoint/2010/main" val="22353019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29C95B8-9D2A-4050-899A-16B092E88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30099" r="53926" b="42716"/>
          <a:stretch/>
        </p:blipFill>
        <p:spPr>
          <a:xfrm>
            <a:off x="8142160" y="2542291"/>
            <a:ext cx="772170" cy="901945"/>
          </a:xfrm>
          <a:prstGeom prst="rect">
            <a:avLst/>
          </a:prstGeom>
        </p:spPr>
      </p:pic>
      <p:pic>
        <p:nvPicPr>
          <p:cNvPr id="9" name="Picture 8" descr="A picture containing text, grass, indoor&#10;&#10;Description automatically generated">
            <a:extLst>
              <a:ext uri="{FF2B5EF4-FFF2-40B4-BE49-F238E27FC236}">
                <a16:creationId xmlns:a16="http://schemas.microsoft.com/office/drawing/2014/main" id="{EC870D99-CA49-4053-B12F-8F39D4D308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50000" r="56443" b="37509"/>
          <a:stretch/>
        </p:blipFill>
        <p:spPr>
          <a:xfrm>
            <a:off x="7500052" y="2547246"/>
            <a:ext cx="414492" cy="896990"/>
          </a:xfrm>
          <a:prstGeom prst="rect">
            <a:avLst/>
          </a:prstGeom>
        </p:spPr>
      </p:pic>
      <p:pic>
        <p:nvPicPr>
          <p:cNvPr id="10" name="Picture 9" descr="A picture containing text, grass, different, bunch&#10;&#10;Description automatically generated">
            <a:extLst>
              <a:ext uri="{FF2B5EF4-FFF2-40B4-BE49-F238E27FC236}">
                <a16:creationId xmlns:a16="http://schemas.microsoft.com/office/drawing/2014/main" id="{F3187BC7-B69B-46D4-9F56-17405A947F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75696" r="59199" b="4006"/>
          <a:stretch/>
        </p:blipFill>
        <p:spPr>
          <a:xfrm>
            <a:off x="8340887" y="1512873"/>
            <a:ext cx="374716" cy="77147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11F6B0B9-7352-40E1-83DF-4523912BDD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5" t="65050" r="39776" b="17421"/>
          <a:stretch/>
        </p:blipFill>
        <p:spPr>
          <a:xfrm>
            <a:off x="7488136" y="1554000"/>
            <a:ext cx="426408" cy="68921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6D4D5C-E991-410E-A2DE-11995A78361C}"/>
              </a:ext>
            </a:extLst>
          </p:cNvPr>
          <p:cNvSpPr/>
          <p:nvPr/>
        </p:nvSpPr>
        <p:spPr>
          <a:xfrm>
            <a:off x="4125965" y="4182526"/>
            <a:ext cx="1717979" cy="36933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3C7EF-1620-4FA7-BF00-C14D7913F6AC}"/>
              </a:ext>
            </a:extLst>
          </p:cNvPr>
          <p:cNvSpPr txBox="1"/>
          <p:nvPr/>
        </p:nvSpPr>
        <p:spPr>
          <a:xfrm>
            <a:off x="4125965" y="4136361"/>
            <a:ext cx="171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Skull shape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C726FB9-B73A-4A64-A9EA-8141224852A6}"/>
              </a:ext>
            </a:extLst>
          </p:cNvPr>
          <p:cNvSpPr/>
          <p:nvPr/>
        </p:nvSpPr>
        <p:spPr>
          <a:xfrm>
            <a:off x="7320169" y="3926748"/>
            <a:ext cx="1717979" cy="8671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ADC70C-35E5-4EB1-842B-A13218CC3B60}"/>
              </a:ext>
            </a:extLst>
          </p:cNvPr>
          <p:cNvSpPr txBox="1"/>
          <p:nvPr/>
        </p:nvSpPr>
        <p:spPr>
          <a:xfrm>
            <a:off x="7320169" y="3900093"/>
            <a:ext cx="1717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Sperm morphology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2F7286-3FF0-4C96-8A51-756C92F2F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635" y="1417748"/>
            <a:ext cx="3567746" cy="219732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4CFF4F-26A9-46B7-98B1-30F983582CD4}"/>
              </a:ext>
            </a:extLst>
          </p:cNvPr>
          <p:cNvSpPr/>
          <p:nvPr/>
        </p:nvSpPr>
        <p:spPr>
          <a:xfrm>
            <a:off x="543661" y="3896446"/>
            <a:ext cx="1961002" cy="7848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CF66A3-7DF6-497C-A062-421F06B989BC}"/>
              </a:ext>
            </a:extLst>
          </p:cNvPr>
          <p:cNvSpPr txBox="1"/>
          <p:nvPr/>
        </p:nvSpPr>
        <p:spPr>
          <a:xfrm>
            <a:off x="543661" y="3869326"/>
            <a:ext cx="1961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Transition to arid habitat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pic>
        <p:nvPicPr>
          <p:cNvPr id="21" name="Picture 20" descr="A mouse on the ground&#10;&#10;Description automatically generated with low confidence">
            <a:extLst>
              <a:ext uri="{FF2B5EF4-FFF2-40B4-BE49-F238E27FC236}">
                <a16:creationId xmlns:a16="http://schemas.microsoft.com/office/drawing/2014/main" id="{3DBBAB49-3677-43F3-AB87-07E6F220E6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8" y="1659039"/>
            <a:ext cx="2680448" cy="176650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C401628-0EB9-4ED6-914B-DF41B89D4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4529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Are there correlations between rate of DNA substitution and … sperm morphology?</a:t>
            </a:r>
          </a:p>
        </p:txBody>
      </p:sp>
    </p:spTree>
    <p:extLst>
      <p:ext uri="{BB962C8B-B14F-4D97-AF65-F5344CB8AC3E}">
        <p14:creationId xmlns:p14="http://schemas.microsoft.com/office/powerpoint/2010/main" val="1174220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08AFC-7837-46FB-926C-B7AB8099D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results show higher proportion of positively selected sites in lineages with shifts in diet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B47D16-17F4-47CC-A481-C516A9AD3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0730" y="940827"/>
            <a:ext cx="2426507" cy="407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455CF-0D59-4D86-BAB0-230DE85D1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3" y="4494670"/>
            <a:ext cx="1483818" cy="521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0EA56-191F-4D05-9071-A2920EF35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942" y="4496451"/>
            <a:ext cx="801319" cy="5692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4CE50A8-71F2-4D65-9A4D-B2A771FD3BE5}"/>
              </a:ext>
            </a:extLst>
          </p:cNvPr>
          <p:cNvGrpSpPr/>
          <p:nvPr/>
        </p:nvGrpSpPr>
        <p:grpSpPr>
          <a:xfrm>
            <a:off x="3530746" y="1358224"/>
            <a:ext cx="5549723" cy="2544668"/>
            <a:chOff x="3530747" y="1824476"/>
            <a:chExt cx="4728828" cy="21682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680F0F-BDEC-4A24-95F1-57D11B3B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1172" y="1996257"/>
              <a:ext cx="4628403" cy="182470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250C24-5C8E-4370-9F9E-030515C73F9D}"/>
                </a:ext>
              </a:extLst>
            </p:cNvPr>
            <p:cNvSpPr/>
            <p:nvPr/>
          </p:nvSpPr>
          <p:spPr>
            <a:xfrm>
              <a:off x="3530747" y="1892226"/>
              <a:ext cx="317133" cy="343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FB7F7B-EEE3-42B7-AA40-55970258B98E}"/>
                </a:ext>
              </a:extLst>
            </p:cNvPr>
            <p:cNvSpPr/>
            <p:nvPr/>
          </p:nvSpPr>
          <p:spPr>
            <a:xfrm>
              <a:off x="5850222" y="1824476"/>
              <a:ext cx="317133" cy="343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199E9D-1557-4FCA-B84F-EE34BC8B3A4D}"/>
                </a:ext>
              </a:extLst>
            </p:cNvPr>
            <p:cNvSpPr/>
            <p:nvPr/>
          </p:nvSpPr>
          <p:spPr>
            <a:xfrm>
              <a:off x="3530747" y="3649185"/>
              <a:ext cx="317133" cy="343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8FD9C9-88A3-4797-B509-8E27778CC0DC}"/>
                </a:ext>
              </a:extLst>
            </p:cNvPr>
            <p:cNvSpPr/>
            <p:nvPr/>
          </p:nvSpPr>
          <p:spPr>
            <a:xfrm>
              <a:off x="5895161" y="3639291"/>
              <a:ext cx="317133" cy="343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91FB737-870F-4330-ADBD-FD0C7B09CD13}"/>
              </a:ext>
            </a:extLst>
          </p:cNvPr>
          <p:cNvSpPr txBox="1"/>
          <p:nvPr/>
        </p:nvSpPr>
        <p:spPr>
          <a:xfrm>
            <a:off x="7072829" y="3785276"/>
            <a:ext cx="98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Roycroft</a:t>
            </a:r>
            <a:r>
              <a:rPr lang="en-US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 2021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FBCEE3-EA3B-4384-8C34-762D0CCB7871}"/>
              </a:ext>
            </a:extLst>
          </p:cNvPr>
          <p:cNvSpPr/>
          <p:nvPr/>
        </p:nvSpPr>
        <p:spPr>
          <a:xfrm>
            <a:off x="7072830" y="3785276"/>
            <a:ext cx="982316" cy="215444"/>
          </a:xfrm>
          <a:prstGeom prst="round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27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F6D5-F7A3-4FBD-8086-5C36580E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748" y="114303"/>
            <a:ext cx="6728503" cy="6034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Exome assembly of murine rodents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F24340-2D60-41E7-B8F6-ADE2B382CBE0}"/>
              </a:ext>
            </a:extLst>
          </p:cNvPr>
          <p:cNvGrpSpPr/>
          <p:nvPr/>
        </p:nvGrpSpPr>
        <p:grpSpPr>
          <a:xfrm>
            <a:off x="364127" y="819873"/>
            <a:ext cx="6988637" cy="1521625"/>
            <a:chOff x="364127" y="819873"/>
            <a:chExt cx="6988637" cy="15216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3731608-5AC4-40EE-B13A-A9AB1C6DA4E2}"/>
                </a:ext>
              </a:extLst>
            </p:cNvPr>
            <p:cNvGrpSpPr/>
            <p:nvPr/>
          </p:nvGrpSpPr>
          <p:grpSpPr>
            <a:xfrm>
              <a:off x="364127" y="819873"/>
              <a:ext cx="6988637" cy="1521625"/>
              <a:chOff x="2338947" y="1093163"/>
              <a:chExt cx="9318182" cy="2028833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B38F3D3-2D04-4711-8993-F60DF9F08C4F}"/>
                  </a:ext>
                </a:extLst>
              </p:cNvPr>
              <p:cNvSpPr/>
              <p:nvPr/>
            </p:nvSpPr>
            <p:spPr>
              <a:xfrm>
                <a:off x="2338947" y="1093163"/>
                <a:ext cx="9318182" cy="2028833"/>
              </a:xfrm>
              <a:prstGeom prst="round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5EB77D-9EF9-40DC-97DF-C1645F8C6AC4}"/>
                  </a:ext>
                </a:extLst>
              </p:cNvPr>
              <p:cNvSpPr txBox="1"/>
              <p:nvPr/>
            </p:nvSpPr>
            <p:spPr>
              <a:xfrm>
                <a:off x="5863985" y="1467584"/>
                <a:ext cx="5557224" cy="4924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dirty="0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Targeted exome capture of 210 species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993F9C-C343-4F7F-9817-4CB40ADD0376}"/>
                  </a:ext>
                </a:extLst>
              </p:cNvPr>
              <p:cNvSpPr txBox="1"/>
              <p:nvPr/>
            </p:nvSpPr>
            <p:spPr>
              <a:xfrm>
                <a:off x="2461520" y="1622182"/>
                <a:ext cx="3579858" cy="98488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dirty="0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Step 1: Sequencing 	  and assembly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6CBF8A-00EA-4135-8C61-869259CCC324}"/>
                </a:ext>
              </a:extLst>
            </p:cNvPr>
            <p:cNvSpPr txBox="1"/>
            <p:nvPr/>
          </p:nvSpPr>
          <p:spPr>
            <a:xfrm>
              <a:off x="3007906" y="1697715"/>
              <a:ext cx="4167918" cy="3693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i="1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de novo </a:t>
              </a:r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assembly of targeted regions</a:t>
              </a:r>
              <a:endParaRPr lang="en-US" i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860E92-D667-4D72-A1A3-2DCEE858BEE2}"/>
                </a:ext>
              </a:extLst>
            </p:cNvPr>
            <p:cNvSpPr txBox="1"/>
            <p:nvPr/>
          </p:nvSpPr>
          <p:spPr>
            <a:xfrm>
              <a:off x="5000258" y="1426451"/>
              <a:ext cx="172229" cy="3693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+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94F75B-6809-40BD-9C01-06BB94617CF3}"/>
              </a:ext>
            </a:extLst>
          </p:cNvPr>
          <p:cNvSpPr txBox="1"/>
          <p:nvPr/>
        </p:nvSpPr>
        <p:spPr>
          <a:xfrm>
            <a:off x="7374859" y="1991222"/>
            <a:ext cx="1782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Sebastian Mortimer</a:t>
            </a:r>
          </a:p>
        </p:txBody>
      </p:sp>
      <p:pic>
        <p:nvPicPr>
          <p:cNvPr id="33" name="Picture 12" descr="Avatar">
            <a:extLst>
              <a:ext uri="{FF2B5EF4-FFF2-40B4-BE49-F238E27FC236}">
                <a16:creationId xmlns:a16="http://schemas.microsoft.com/office/drawing/2014/main" id="{2C8B2E37-628E-46C5-B0C6-E9595E899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6" b="45652"/>
          <a:stretch/>
        </p:blipFill>
        <p:spPr bwMode="auto">
          <a:xfrm>
            <a:off x="7740418" y="996463"/>
            <a:ext cx="1051088" cy="10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9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F6D5-F7A3-4FBD-8086-5C36580E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748" y="114303"/>
            <a:ext cx="6728503" cy="6034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Exome assembly of murine rodents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D0A917-D0B1-4B56-A43B-0BD73DF28C67}"/>
              </a:ext>
            </a:extLst>
          </p:cNvPr>
          <p:cNvGrpSpPr/>
          <p:nvPr/>
        </p:nvGrpSpPr>
        <p:grpSpPr>
          <a:xfrm>
            <a:off x="374589" y="2455077"/>
            <a:ext cx="6988637" cy="1155330"/>
            <a:chOff x="2398700" y="3628987"/>
            <a:chExt cx="9318182" cy="1540440"/>
          </a:xfrm>
          <a:solidFill>
            <a:schemeClr val="accent5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8D88176-2E7A-4D30-A4B3-743AE45EFB94}"/>
                </a:ext>
              </a:extLst>
            </p:cNvPr>
            <p:cNvSpPr/>
            <p:nvPr/>
          </p:nvSpPr>
          <p:spPr>
            <a:xfrm>
              <a:off x="2398700" y="3628987"/>
              <a:ext cx="9318182" cy="1540440"/>
            </a:xfrm>
            <a:prstGeom prst="round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0ADC5B-93B3-48FA-9B90-B4315ADB851F}"/>
                </a:ext>
              </a:extLst>
            </p:cNvPr>
            <p:cNvSpPr txBox="1"/>
            <p:nvPr/>
          </p:nvSpPr>
          <p:spPr>
            <a:xfrm>
              <a:off x="2593817" y="3899808"/>
              <a:ext cx="3290194" cy="9848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Step 2: Annotation</a:t>
              </a:r>
            </a:p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	and alignment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FE3A4E-868D-4564-93A7-2DF76C88CD82}"/>
                </a:ext>
              </a:extLst>
            </p:cNvPr>
            <p:cNvSpPr txBox="1"/>
            <p:nvPr/>
          </p:nvSpPr>
          <p:spPr>
            <a:xfrm>
              <a:off x="6179686" y="3961364"/>
              <a:ext cx="5260320" cy="861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30 million assembled scaffolds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partitioned into 12,000 transcripts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F24340-2D60-41E7-B8F6-ADE2B382CBE0}"/>
              </a:ext>
            </a:extLst>
          </p:cNvPr>
          <p:cNvGrpSpPr/>
          <p:nvPr/>
        </p:nvGrpSpPr>
        <p:grpSpPr>
          <a:xfrm>
            <a:off x="364127" y="819873"/>
            <a:ext cx="6988637" cy="1521625"/>
            <a:chOff x="364127" y="819873"/>
            <a:chExt cx="6988637" cy="15216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3731608-5AC4-40EE-B13A-A9AB1C6DA4E2}"/>
                </a:ext>
              </a:extLst>
            </p:cNvPr>
            <p:cNvGrpSpPr/>
            <p:nvPr/>
          </p:nvGrpSpPr>
          <p:grpSpPr>
            <a:xfrm>
              <a:off x="364127" y="819873"/>
              <a:ext cx="6988637" cy="1521625"/>
              <a:chOff x="2338947" y="1093163"/>
              <a:chExt cx="9318182" cy="2028833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B38F3D3-2D04-4711-8993-F60DF9F08C4F}"/>
                  </a:ext>
                </a:extLst>
              </p:cNvPr>
              <p:cNvSpPr/>
              <p:nvPr/>
            </p:nvSpPr>
            <p:spPr>
              <a:xfrm>
                <a:off x="2338947" y="1093163"/>
                <a:ext cx="9318182" cy="2028833"/>
              </a:xfrm>
              <a:prstGeom prst="round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5EB77D-9EF9-40DC-97DF-C1645F8C6AC4}"/>
                  </a:ext>
                </a:extLst>
              </p:cNvPr>
              <p:cNvSpPr txBox="1"/>
              <p:nvPr/>
            </p:nvSpPr>
            <p:spPr>
              <a:xfrm>
                <a:off x="5863985" y="1467584"/>
                <a:ext cx="5557224" cy="4924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dirty="0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Targeted exome capture of 210 species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993F9C-C343-4F7F-9817-4CB40ADD0376}"/>
                  </a:ext>
                </a:extLst>
              </p:cNvPr>
              <p:cNvSpPr txBox="1"/>
              <p:nvPr/>
            </p:nvSpPr>
            <p:spPr>
              <a:xfrm>
                <a:off x="2461520" y="1622182"/>
                <a:ext cx="3579858" cy="98488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dirty="0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Step 1: Sequencing 	  and assembly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6CBF8A-00EA-4135-8C61-869259CCC324}"/>
                </a:ext>
              </a:extLst>
            </p:cNvPr>
            <p:cNvSpPr txBox="1"/>
            <p:nvPr/>
          </p:nvSpPr>
          <p:spPr>
            <a:xfrm>
              <a:off x="3007906" y="1697715"/>
              <a:ext cx="4167918" cy="3693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i="1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de novo </a:t>
              </a:r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assembly of targeted regions</a:t>
              </a:r>
              <a:endParaRPr lang="en-US" i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860E92-D667-4D72-A1A3-2DCEE858BEE2}"/>
                </a:ext>
              </a:extLst>
            </p:cNvPr>
            <p:cNvSpPr txBox="1"/>
            <p:nvPr/>
          </p:nvSpPr>
          <p:spPr>
            <a:xfrm>
              <a:off x="5000258" y="1426451"/>
              <a:ext cx="172229" cy="3693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+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94F75B-6809-40BD-9C01-06BB94617CF3}"/>
              </a:ext>
            </a:extLst>
          </p:cNvPr>
          <p:cNvSpPr txBox="1"/>
          <p:nvPr/>
        </p:nvSpPr>
        <p:spPr>
          <a:xfrm>
            <a:off x="7374859" y="1991222"/>
            <a:ext cx="1782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Sebastian Mortimer</a:t>
            </a:r>
          </a:p>
        </p:txBody>
      </p:sp>
      <p:pic>
        <p:nvPicPr>
          <p:cNvPr id="33" name="Picture 12" descr="Avatar">
            <a:extLst>
              <a:ext uri="{FF2B5EF4-FFF2-40B4-BE49-F238E27FC236}">
                <a16:creationId xmlns:a16="http://schemas.microsoft.com/office/drawing/2014/main" id="{2C8B2E37-628E-46C5-B0C6-E9595E899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6" b="45652"/>
          <a:stretch/>
        </p:blipFill>
        <p:spPr bwMode="auto">
          <a:xfrm>
            <a:off x="7740418" y="996463"/>
            <a:ext cx="1051088" cy="10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46A699-5078-4F2C-A072-7CD04136DEA1}"/>
              </a:ext>
            </a:extLst>
          </p:cNvPr>
          <p:cNvSpPr txBox="1"/>
          <p:nvPr/>
        </p:nvSpPr>
        <p:spPr>
          <a:xfrm>
            <a:off x="7767128" y="3525584"/>
            <a:ext cx="1019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Carl </a:t>
            </a: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Hutter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8" descr="Carl">
            <a:extLst>
              <a:ext uri="{FF2B5EF4-FFF2-40B4-BE49-F238E27FC236}">
                <a16:creationId xmlns:a16="http://schemas.microsoft.com/office/drawing/2014/main" id="{BBF72B1A-3E01-4DD5-A0F9-748CD7ED2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0" t="25833" r="9630" b="17084"/>
          <a:stretch/>
        </p:blipFill>
        <p:spPr bwMode="auto">
          <a:xfrm>
            <a:off x="7772500" y="2435971"/>
            <a:ext cx="1019006" cy="115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2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F6D5-F7A3-4FBD-8086-5C36580E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748" y="114303"/>
            <a:ext cx="6728503" cy="6034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Exome assembly of murine rodents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D0A917-D0B1-4B56-A43B-0BD73DF28C67}"/>
              </a:ext>
            </a:extLst>
          </p:cNvPr>
          <p:cNvGrpSpPr/>
          <p:nvPr/>
        </p:nvGrpSpPr>
        <p:grpSpPr>
          <a:xfrm>
            <a:off x="374589" y="2455077"/>
            <a:ext cx="6988637" cy="1155330"/>
            <a:chOff x="2398700" y="3628987"/>
            <a:chExt cx="9318182" cy="1540440"/>
          </a:xfrm>
          <a:solidFill>
            <a:schemeClr val="accent5">
              <a:lumMod val="75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8D88176-2E7A-4D30-A4B3-743AE45EFB94}"/>
                </a:ext>
              </a:extLst>
            </p:cNvPr>
            <p:cNvSpPr/>
            <p:nvPr/>
          </p:nvSpPr>
          <p:spPr>
            <a:xfrm>
              <a:off x="2398700" y="3628987"/>
              <a:ext cx="9318182" cy="1540440"/>
            </a:xfrm>
            <a:prstGeom prst="round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0ADC5B-93B3-48FA-9B90-B4315ADB851F}"/>
                </a:ext>
              </a:extLst>
            </p:cNvPr>
            <p:cNvSpPr txBox="1"/>
            <p:nvPr/>
          </p:nvSpPr>
          <p:spPr>
            <a:xfrm>
              <a:off x="2593817" y="3899808"/>
              <a:ext cx="3290194" cy="9848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Step 2: Annotation</a:t>
              </a:r>
            </a:p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	and alignment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FE3A4E-868D-4564-93A7-2DF76C88CD82}"/>
                </a:ext>
              </a:extLst>
            </p:cNvPr>
            <p:cNvSpPr txBox="1"/>
            <p:nvPr/>
          </p:nvSpPr>
          <p:spPr>
            <a:xfrm>
              <a:off x="6179686" y="3961364"/>
              <a:ext cx="5260320" cy="861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30 million assembled scaffolds</a:t>
              </a:r>
            </a:p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partitioned into 12,000 transcripts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1914D2-25D0-4CC9-9474-1DED4BD5E5EC}"/>
              </a:ext>
            </a:extLst>
          </p:cNvPr>
          <p:cNvGrpSpPr/>
          <p:nvPr/>
        </p:nvGrpSpPr>
        <p:grpSpPr>
          <a:xfrm>
            <a:off x="357866" y="3729272"/>
            <a:ext cx="6988637" cy="1086060"/>
            <a:chOff x="2398700" y="5094346"/>
            <a:chExt cx="9318182" cy="1448080"/>
          </a:xfrm>
          <a:solidFill>
            <a:schemeClr val="accent5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65A305B-EEA1-492A-95BE-B880560D3942}"/>
                </a:ext>
              </a:extLst>
            </p:cNvPr>
            <p:cNvSpPr/>
            <p:nvPr/>
          </p:nvSpPr>
          <p:spPr>
            <a:xfrm>
              <a:off x="2398700" y="5094346"/>
              <a:ext cx="9318182" cy="1448080"/>
            </a:xfrm>
            <a:prstGeom prst="round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6159BB-7CB8-4781-9276-DF9297088590}"/>
                </a:ext>
              </a:extLst>
            </p:cNvPr>
            <p:cNvSpPr txBox="1"/>
            <p:nvPr/>
          </p:nvSpPr>
          <p:spPr>
            <a:xfrm>
              <a:off x="2585469" y="5492619"/>
              <a:ext cx="2841044" cy="553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1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Step 3: Phylogeny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06A355-34F0-489B-B066-393835F601D7}"/>
                </a:ext>
              </a:extLst>
            </p:cNvPr>
            <p:cNvSpPr txBox="1"/>
            <p:nvPr/>
          </p:nvSpPr>
          <p:spPr>
            <a:xfrm>
              <a:off x="6101132" y="5387498"/>
              <a:ext cx="5260320" cy="861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Reconstruct the evolutionary history of murine rodents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F24340-2D60-41E7-B8F6-ADE2B382CBE0}"/>
              </a:ext>
            </a:extLst>
          </p:cNvPr>
          <p:cNvGrpSpPr/>
          <p:nvPr/>
        </p:nvGrpSpPr>
        <p:grpSpPr>
          <a:xfrm>
            <a:off x="364127" y="819873"/>
            <a:ext cx="6988637" cy="1521625"/>
            <a:chOff x="364127" y="819873"/>
            <a:chExt cx="6988637" cy="15216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3731608-5AC4-40EE-B13A-A9AB1C6DA4E2}"/>
                </a:ext>
              </a:extLst>
            </p:cNvPr>
            <p:cNvGrpSpPr/>
            <p:nvPr/>
          </p:nvGrpSpPr>
          <p:grpSpPr>
            <a:xfrm>
              <a:off x="364127" y="819873"/>
              <a:ext cx="6988637" cy="1521625"/>
              <a:chOff x="2338947" y="1093163"/>
              <a:chExt cx="9318182" cy="2028833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B38F3D3-2D04-4711-8993-F60DF9F08C4F}"/>
                  </a:ext>
                </a:extLst>
              </p:cNvPr>
              <p:cNvSpPr/>
              <p:nvPr/>
            </p:nvSpPr>
            <p:spPr>
              <a:xfrm>
                <a:off x="2338947" y="1093163"/>
                <a:ext cx="9318182" cy="2028833"/>
              </a:xfrm>
              <a:prstGeom prst="round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5EB77D-9EF9-40DC-97DF-C1645F8C6AC4}"/>
                  </a:ext>
                </a:extLst>
              </p:cNvPr>
              <p:cNvSpPr txBox="1"/>
              <p:nvPr/>
            </p:nvSpPr>
            <p:spPr>
              <a:xfrm>
                <a:off x="5863985" y="1467584"/>
                <a:ext cx="5557224" cy="49244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dirty="0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Targeted exome capture of 210 species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993F9C-C343-4F7F-9817-4CB40ADD0376}"/>
                  </a:ext>
                </a:extLst>
              </p:cNvPr>
              <p:cNvSpPr txBox="1"/>
              <p:nvPr/>
            </p:nvSpPr>
            <p:spPr>
              <a:xfrm>
                <a:off x="2461520" y="1622182"/>
                <a:ext cx="3579858" cy="98488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dirty="0">
                    <a:solidFill>
                      <a:prstClr val="white">
                        <a:lumMod val="95000"/>
                      </a:prstClr>
                    </a:solidFill>
                    <a:latin typeface="Calibri" panose="020F0502020204030204"/>
                  </a:rPr>
                  <a:t>Step 1: Sequencing 	  and assembly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6CBF8A-00EA-4135-8C61-869259CCC324}"/>
                </a:ext>
              </a:extLst>
            </p:cNvPr>
            <p:cNvSpPr txBox="1"/>
            <p:nvPr/>
          </p:nvSpPr>
          <p:spPr>
            <a:xfrm>
              <a:off x="3007906" y="1697715"/>
              <a:ext cx="4167918" cy="3693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i="1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de novo </a:t>
              </a:r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assembly of targeted regions</a:t>
              </a:r>
              <a:endParaRPr lang="en-US" i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860E92-D667-4D72-A1A3-2DCEE858BEE2}"/>
                </a:ext>
              </a:extLst>
            </p:cNvPr>
            <p:cNvSpPr txBox="1"/>
            <p:nvPr/>
          </p:nvSpPr>
          <p:spPr>
            <a:xfrm>
              <a:off x="5000258" y="1426451"/>
              <a:ext cx="172229" cy="3693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+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94F75B-6809-40BD-9C01-06BB94617CF3}"/>
              </a:ext>
            </a:extLst>
          </p:cNvPr>
          <p:cNvSpPr txBox="1"/>
          <p:nvPr/>
        </p:nvSpPr>
        <p:spPr>
          <a:xfrm>
            <a:off x="7374859" y="1991222"/>
            <a:ext cx="1782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Sebastian Mortimer</a:t>
            </a:r>
          </a:p>
        </p:txBody>
      </p:sp>
      <p:pic>
        <p:nvPicPr>
          <p:cNvPr id="33" name="Picture 12" descr="Avatar">
            <a:extLst>
              <a:ext uri="{FF2B5EF4-FFF2-40B4-BE49-F238E27FC236}">
                <a16:creationId xmlns:a16="http://schemas.microsoft.com/office/drawing/2014/main" id="{2C8B2E37-628E-46C5-B0C6-E9595E899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6" b="45652"/>
          <a:stretch/>
        </p:blipFill>
        <p:spPr bwMode="auto">
          <a:xfrm>
            <a:off x="7740418" y="996463"/>
            <a:ext cx="1051088" cy="10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B46A699-5078-4F2C-A072-7CD04136DEA1}"/>
              </a:ext>
            </a:extLst>
          </p:cNvPr>
          <p:cNvSpPr txBox="1"/>
          <p:nvPr/>
        </p:nvSpPr>
        <p:spPr>
          <a:xfrm>
            <a:off x="7767128" y="3525584"/>
            <a:ext cx="1019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Carl </a:t>
            </a: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Hutter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5" name="Picture 8" descr="Carl">
            <a:extLst>
              <a:ext uri="{FF2B5EF4-FFF2-40B4-BE49-F238E27FC236}">
                <a16:creationId xmlns:a16="http://schemas.microsoft.com/office/drawing/2014/main" id="{BBF72B1A-3E01-4DD5-A0F9-748CD7ED2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0" t="25833" r="9630" b="17084"/>
          <a:stretch/>
        </p:blipFill>
        <p:spPr bwMode="auto">
          <a:xfrm>
            <a:off x="7772500" y="2435971"/>
            <a:ext cx="1019006" cy="115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1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" y="8508"/>
            <a:ext cx="5139895" cy="5108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A1510-9AE1-49EB-8D43-4C5F13B1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139" y="268445"/>
            <a:ext cx="4198059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Murine phylogeny from 188 species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CC09A3-8C92-4AD9-8A2D-E482C0217F62}"/>
              </a:ext>
            </a:extLst>
          </p:cNvPr>
          <p:cNvGrpSpPr/>
          <p:nvPr/>
        </p:nvGrpSpPr>
        <p:grpSpPr>
          <a:xfrm>
            <a:off x="5761640" y="2247503"/>
            <a:ext cx="2969228" cy="1086060"/>
            <a:chOff x="19357095" y="3118655"/>
            <a:chExt cx="9318182" cy="1448080"/>
          </a:xfrm>
          <a:solidFill>
            <a:schemeClr val="accent5">
              <a:lumMod val="75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2653AAD-9E18-4C85-A94B-A244DAD647B4}"/>
                </a:ext>
              </a:extLst>
            </p:cNvPr>
            <p:cNvSpPr/>
            <p:nvPr/>
          </p:nvSpPr>
          <p:spPr>
            <a:xfrm>
              <a:off x="19357095" y="3118655"/>
              <a:ext cx="9318182" cy="1448080"/>
            </a:xfrm>
            <a:prstGeom prst="round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98D985-345B-43C4-B18F-0516E5C12EB6}"/>
                </a:ext>
              </a:extLst>
            </p:cNvPr>
            <p:cNvSpPr txBox="1"/>
            <p:nvPr/>
          </p:nvSpPr>
          <p:spPr>
            <a:xfrm>
              <a:off x="19656101" y="3411807"/>
              <a:ext cx="8720169" cy="861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12,000 gene trees used to infer species relationships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2927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8"/>
            <a:ext cx="5143500" cy="5108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3D006-2127-4B76-972B-D6EC6BA74D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96" y="1814648"/>
            <a:ext cx="3263728" cy="21070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36302C-0498-4759-8950-091A3789467A}"/>
              </a:ext>
            </a:extLst>
          </p:cNvPr>
          <p:cNvSpPr txBox="1">
            <a:spLocks/>
          </p:cNvSpPr>
          <p:nvPr/>
        </p:nvSpPr>
        <p:spPr>
          <a:xfrm>
            <a:off x="4944139" y="108957"/>
            <a:ext cx="4018885" cy="1232542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82500" lnSpcReduction="20000"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3600" i="0" kern="1200">
                <a:solidFill>
                  <a:schemeClr val="tx1"/>
                </a:solidFill>
                <a:latin typeface="Source Sans Pro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Murine phylogeny from 188 species recovers geographic groupings</a:t>
            </a:r>
          </a:p>
        </p:txBody>
      </p:sp>
    </p:spTree>
    <p:extLst>
      <p:ext uri="{BB962C8B-B14F-4D97-AF65-F5344CB8AC3E}">
        <p14:creationId xmlns:p14="http://schemas.microsoft.com/office/powerpoint/2010/main" val="170905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70871BC-2126-4A63-80B5-F53943A87B72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17" name="Picture 1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2DD6870-5B23-4703-94A4-F161E00D2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5EB3473-2E93-4C69-89A8-05BBAA424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4BADE26-BC38-4A32-AFD3-BE550CC3F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pic>
        <p:nvPicPr>
          <p:cNvPr id="23" name="Picture 2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B9E066D-AA64-41D9-8B7B-339284062B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BDCDFCE-7BF8-43F2-9C77-1062CA69C6A6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F0E516-DC7D-4696-8AF9-93A37F247401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402EE33-1040-4546-B3B2-0072D99B34FB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30C34F-3F99-4920-96DF-EA758B0ABC27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</p:spTree>
    <p:extLst>
      <p:ext uri="{BB962C8B-B14F-4D97-AF65-F5344CB8AC3E}">
        <p14:creationId xmlns:p14="http://schemas.microsoft.com/office/powerpoint/2010/main" val="21245027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8"/>
            <a:ext cx="5143500" cy="510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3E858-4176-4B99-A40A-96B115374908}"/>
              </a:ext>
            </a:extLst>
          </p:cNvPr>
          <p:cNvSpPr txBox="1"/>
          <p:nvPr/>
        </p:nvSpPr>
        <p:spPr>
          <a:xfrm>
            <a:off x="5199961" y="977571"/>
            <a:ext cx="39440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substitution rates vary across lineages?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 lineages descending from colonization experience faster rates?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 genes relating to certain phenotypes experience faster rates?</a:t>
            </a:r>
          </a:p>
        </p:txBody>
      </p:sp>
    </p:spTree>
    <p:extLst>
      <p:ext uri="{BB962C8B-B14F-4D97-AF65-F5344CB8AC3E}">
        <p14:creationId xmlns:p14="http://schemas.microsoft.com/office/powerpoint/2010/main" val="29533744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8"/>
            <a:ext cx="5143500" cy="510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3E858-4176-4B99-A40A-96B115374908}"/>
              </a:ext>
            </a:extLst>
          </p:cNvPr>
          <p:cNvSpPr txBox="1"/>
          <p:nvPr/>
        </p:nvSpPr>
        <p:spPr>
          <a:xfrm>
            <a:off x="5199961" y="977571"/>
            <a:ext cx="39440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substitution rates vary across lineages?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 lineages descending from colonization experience faster rates?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 genes relating to certain phenotypes experience faster rates?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1DBF2C-C7BA-429B-86AC-6A091250D0C5}"/>
              </a:ext>
            </a:extLst>
          </p:cNvPr>
          <p:cNvSpPr/>
          <p:nvPr/>
        </p:nvSpPr>
        <p:spPr>
          <a:xfrm>
            <a:off x="0" y="-622"/>
            <a:ext cx="9144000" cy="5144121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D2952-9C45-4ED6-8A72-8C23731B67B2}"/>
              </a:ext>
            </a:extLst>
          </p:cNvPr>
          <p:cNvSpPr txBox="1"/>
          <p:nvPr/>
        </p:nvSpPr>
        <p:spPr>
          <a:xfrm>
            <a:off x="0" y="16746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Phylogenetic discordance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poses a problem for inferring rates of molecular evolution</a:t>
            </a: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031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6193-DEE5-4B29-8A8C-C5206FD8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2" y="114751"/>
            <a:ext cx="8292928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Phylogenies from the same set of organisms can disagree with each 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73063-6C47-4141-8C81-A554DC486CE0}"/>
              </a:ext>
            </a:extLst>
          </p:cNvPr>
          <p:cNvSpPr txBox="1"/>
          <p:nvPr/>
        </p:nvSpPr>
        <p:spPr>
          <a:xfrm>
            <a:off x="468086" y="1524000"/>
            <a:ext cx="41039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phylogeny from a </a:t>
            </a:r>
            <a:r>
              <a:rPr lang="en-US" sz="2000" i="1" u="sng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may be different from the </a:t>
            </a:r>
            <a:r>
              <a:rPr lang="en-US" sz="2000" i="1" u="sng" dirty="0">
                <a:solidFill>
                  <a:srgbClr val="9572B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level phylogeny</a:t>
            </a:r>
          </a:p>
          <a:p>
            <a:pPr marL="342900" indent="-342900" algn="just"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phylogeny from </a:t>
            </a:r>
            <a:r>
              <a:rPr lang="en-US" sz="2000" i="1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gene</a:t>
            </a:r>
            <a: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may be different from the phylogeny of </a:t>
            </a:r>
            <a:r>
              <a:rPr lang="en-US" sz="2000" i="1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another gene</a:t>
            </a:r>
            <a:endParaRPr lang="en-US" sz="2000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DEFD87-F182-4DBD-B5B9-B72BA6581C0B}"/>
              </a:ext>
            </a:extLst>
          </p:cNvPr>
          <p:cNvSpPr/>
          <p:nvPr/>
        </p:nvSpPr>
        <p:spPr>
          <a:xfrm>
            <a:off x="359227" y="3614448"/>
            <a:ext cx="4278087" cy="125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9DB961-57E3-4718-ADA7-567BA3836598}"/>
              </a:ext>
            </a:extLst>
          </p:cNvPr>
          <p:cNvGrpSpPr/>
          <p:nvPr/>
        </p:nvGrpSpPr>
        <p:grpSpPr>
          <a:xfrm>
            <a:off x="5061857" y="1045184"/>
            <a:ext cx="3756865" cy="1807271"/>
            <a:chOff x="5027908" y="2182737"/>
            <a:chExt cx="3756865" cy="180727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03FF182-5B99-4CA5-9C5E-86F902B12D7E}"/>
                </a:ext>
              </a:extLst>
            </p:cNvPr>
            <p:cNvSpPr/>
            <p:nvPr/>
          </p:nvSpPr>
          <p:spPr>
            <a:xfrm>
              <a:off x="7322719" y="3614448"/>
              <a:ext cx="1360714" cy="368154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EE0EBC5-2919-4712-B558-2FF121D6D4E7}"/>
                </a:ext>
              </a:extLst>
            </p:cNvPr>
            <p:cNvSpPr/>
            <p:nvPr/>
          </p:nvSpPr>
          <p:spPr>
            <a:xfrm>
              <a:off x="5129247" y="3620677"/>
              <a:ext cx="1360714" cy="368154"/>
            </a:xfrm>
            <a:prstGeom prst="roundRect">
              <a:avLst/>
            </a:prstGeom>
            <a:solidFill>
              <a:srgbClr val="957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5821AB2-03C3-42F2-8759-675682BC1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7908" y="2182737"/>
              <a:ext cx="1563393" cy="12867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F79488-C216-4C26-8A49-E8C0C20AE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1380" y="2182737"/>
              <a:ext cx="1563393" cy="128670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E40FE6-AC1B-4CEA-BA35-4DA01E51B123}"/>
                </a:ext>
              </a:extLst>
            </p:cNvPr>
            <p:cNvSpPr txBox="1"/>
            <p:nvPr/>
          </p:nvSpPr>
          <p:spPr>
            <a:xfrm>
              <a:off x="5129247" y="3619498"/>
              <a:ext cx="1360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Species tree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0C7758-8368-469A-BD9A-A74FF5824ABF}"/>
                </a:ext>
              </a:extLst>
            </p:cNvPr>
            <p:cNvSpPr txBox="1"/>
            <p:nvPr/>
          </p:nvSpPr>
          <p:spPr>
            <a:xfrm>
              <a:off x="7322719" y="3620676"/>
              <a:ext cx="1353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Gene tree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320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6193-DEE5-4B29-8A8C-C5206FD8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2" y="114751"/>
            <a:ext cx="8292928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Phylogenies from the same set of organisms can disagree with each 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73063-6C47-4141-8C81-A554DC486CE0}"/>
              </a:ext>
            </a:extLst>
          </p:cNvPr>
          <p:cNvSpPr txBox="1"/>
          <p:nvPr/>
        </p:nvSpPr>
        <p:spPr>
          <a:xfrm>
            <a:off x="468086" y="1524000"/>
            <a:ext cx="41039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phylogeny from a </a:t>
            </a:r>
            <a:r>
              <a:rPr lang="en-US" sz="2000" i="1" u="sng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may be different from the </a:t>
            </a:r>
            <a:r>
              <a:rPr lang="en-US" sz="2000" i="1" u="sng" dirty="0">
                <a:solidFill>
                  <a:srgbClr val="9572B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level phylogeny</a:t>
            </a:r>
          </a:p>
          <a:p>
            <a:pPr marL="342900" indent="-342900" algn="just"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 phylogeny from </a:t>
            </a:r>
            <a:r>
              <a:rPr lang="en-US" sz="2000" i="1" u="sng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gene</a:t>
            </a:r>
            <a:r>
              <a:rPr lang="en-US" sz="20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may be different from the phylogeny of </a:t>
            </a:r>
            <a:r>
              <a:rPr lang="en-US" sz="2000" i="1" u="sng" dirty="0">
                <a:solidFill>
                  <a:schemeClr val="tx2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another gene</a:t>
            </a:r>
            <a:endParaRPr lang="en-US" sz="2000" u="sng" dirty="0">
              <a:solidFill>
                <a:schemeClr val="tx2">
                  <a:lumMod val="7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28CAAF-CBC7-45F7-9DC1-67377176AC0F}"/>
              </a:ext>
            </a:extLst>
          </p:cNvPr>
          <p:cNvGrpSpPr/>
          <p:nvPr/>
        </p:nvGrpSpPr>
        <p:grpSpPr>
          <a:xfrm>
            <a:off x="5061857" y="1045184"/>
            <a:ext cx="3756865" cy="1807271"/>
            <a:chOff x="5027908" y="2182737"/>
            <a:chExt cx="3756865" cy="180727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C90BDB-9518-43D4-9FA0-3CF9DD758E78}"/>
                </a:ext>
              </a:extLst>
            </p:cNvPr>
            <p:cNvSpPr/>
            <p:nvPr/>
          </p:nvSpPr>
          <p:spPr>
            <a:xfrm>
              <a:off x="7322719" y="3614448"/>
              <a:ext cx="1360714" cy="368154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45F1BE8-E5DE-4E07-A96A-1A880EB6146D}"/>
                </a:ext>
              </a:extLst>
            </p:cNvPr>
            <p:cNvSpPr/>
            <p:nvPr/>
          </p:nvSpPr>
          <p:spPr>
            <a:xfrm>
              <a:off x="5129247" y="3620677"/>
              <a:ext cx="1360714" cy="368154"/>
            </a:xfrm>
            <a:prstGeom prst="roundRect">
              <a:avLst/>
            </a:prstGeom>
            <a:solidFill>
              <a:srgbClr val="957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9E8BBA-4241-492C-8467-78FE57628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7908" y="2182737"/>
              <a:ext cx="1563393" cy="12867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51D20D-2759-4754-9923-6F2A7E28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1380" y="2182737"/>
              <a:ext cx="1563393" cy="128670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5077AC-1A32-42D6-9302-6F10B944F8F5}"/>
                </a:ext>
              </a:extLst>
            </p:cNvPr>
            <p:cNvSpPr txBox="1"/>
            <p:nvPr/>
          </p:nvSpPr>
          <p:spPr>
            <a:xfrm>
              <a:off x="5129247" y="3619498"/>
              <a:ext cx="1360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Species tree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BEE527-0D46-45D8-B57B-C4B5ADBE773C}"/>
                </a:ext>
              </a:extLst>
            </p:cNvPr>
            <p:cNvSpPr txBox="1"/>
            <p:nvPr/>
          </p:nvSpPr>
          <p:spPr>
            <a:xfrm>
              <a:off x="7322719" y="3620676"/>
              <a:ext cx="1353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Gene tree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5BA3B2-B9F1-455C-A03F-F950A5B0F145}"/>
              </a:ext>
            </a:extLst>
          </p:cNvPr>
          <p:cNvSpPr/>
          <p:nvPr/>
        </p:nvSpPr>
        <p:spPr>
          <a:xfrm>
            <a:off x="7322719" y="4635173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843591-31BD-4D0C-9262-FBEB2258D759}"/>
              </a:ext>
            </a:extLst>
          </p:cNvPr>
          <p:cNvSpPr/>
          <p:nvPr/>
        </p:nvSpPr>
        <p:spPr>
          <a:xfrm>
            <a:off x="5129247" y="4641402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CBE3C6-EFAC-4D42-B053-874AF2131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7908" y="3203462"/>
            <a:ext cx="1563393" cy="12867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1B61EA-7E89-406D-AFDF-CA845DB24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1380" y="3203462"/>
            <a:ext cx="1563393" cy="12867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BFC29F-6E5E-4139-A06C-D70A45ECC6A5}"/>
              </a:ext>
            </a:extLst>
          </p:cNvPr>
          <p:cNvSpPr txBox="1"/>
          <p:nvPr/>
        </p:nvSpPr>
        <p:spPr>
          <a:xfrm>
            <a:off x="5129248" y="4633995"/>
            <a:ext cx="136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86D6B3-859D-4528-A8F4-9E134257BDE9}"/>
              </a:ext>
            </a:extLst>
          </p:cNvPr>
          <p:cNvSpPr txBox="1"/>
          <p:nvPr/>
        </p:nvSpPr>
        <p:spPr>
          <a:xfrm>
            <a:off x="7322719" y="4641401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 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20D11E-D3D2-45A4-9432-782EB2496183}"/>
              </a:ext>
            </a:extLst>
          </p:cNvPr>
          <p:cNvCxnSpPr/>
          <p:nvPr/>
        </p:nvCxnSpPr>
        <p:spPr>
          <a:xfrm>
            <a:off x="5027908" y="3009014"/>
            <a:ext cx="3983185" cy="0"/>
          </a:xfrm>
          <a:prstGeom prst="line">
            <a:avLst/>
          </a:prstGeom>
          <a:ln w="254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3365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6193-DEE5-4B29-8A8C-C5206FD8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2" y="114751"/>
            <a:ext cx="8292928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Phylogenies from the same set of organisms can disagree with each other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28CAAF-CBC7-45F7-9DC1-67377176AC0F}"/>
              </a:ext>
            </a:extLst>
          </p:cNvPr>
          <p:cNvGrpSpPr/>
          <p:nvPr/>
        </p:nvGrpSpPr>
        <p:grpSpPr>
          <a:xfrm>
            <a:off x="5061857" y="1045184"/>
            <a:ext cx="3756865" cy="1807271"/>
            <a:chOff x="5027908" y="2182737"/>
            <a:chExt cx="3756865" cy="180727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C90BDB-9518-43D4-9FA0-3CF9DD758E78}"/>
                </a:ext>
              </a:extLst>
            </p:cNvPr>
            <p:cNvSpPr/>
            <p:nvPr/>
          </p:nvSpPr>
          <p:spPr>
            <a:xfrm>
              <a:off x="7322719" y="3614448"/>
              <a:ext cx="1360714" cy="368154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45F1BE8-E5DE-4E07-A96A-1A880EB6146D}"/>
                </a:ext>
              </a:extLst>
            </p:cNvPr>
            <p:cNvSpPr/>
            <p:nvPr/>
          </p:nvSpPr>
          <p:spPr>
            <a:xfrm>
              <a:off x="5129247" y="3620677"/>
              <a:ext cx="1360714" cy="368154"/>
            </a:xfrm>
            <a:prstGeom prst="roundRect">
              <a:avLst/>
            </a:prstGeom>
            <a:solidFill>
              <a:srgbClr val="957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9E8BBA-4241-492C-8467-78FE57628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7908" y="2182737"/>
              <a:ext cx="1563393" cy="12867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51D20D-2759-4754-9923-6F2A7E28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1380" y="2182737"/>
              <a:ext cx="1563393" cy="128670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5077AC-1A32-42D6-9302-6F10B944F8F5}"/>
                </a:ext>
              </a:extLst>
            </p:cNvPr>
            <p:cNvSpPr txBox="1"/>
            <p:nvPr/>
          </p:nvSpPr>
          <p:spPr>
            <a:xfrm>
              <a:off x="5129247" y="3619498"/>
              <a:ext cx="1360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Species tree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BEE527-0D46-45D8-B57B-C4B5ADBE773C}"/>
                </a:ext>
              </a:extLst>
            </p:cNvPr>
            <p:cNvSpPr txBox="1"/>
            <p:nvPr/>
          </p:nvSpPr>
          <p:spPr>
            <a:xfrm>
              <a:off x="7322719" y="3620676"/>
              <a:ext cx="1353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Gene tree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5BA3B2-B9F1-455C-A03F-F950A5B0F145}"/>
              </a:ext>
            </a:extLst>
          </p:cNvPr>
          <p:cNvSpPr/>
          <p:nvPr/>
        </p:nvSpPr>
        <p:spPr>
          <a:xfrm>
            <a:off x="7322719" y="4635173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843591-31BD-4D0C-9262-FBEB2258D759}"/>
              </a:ext>
            </a:extLst>
          </p:cNvPr>
          <p:cNvSpPr/>
          <p:nvPr/>
        </p:nvSpPr>
        <p:spPr>
          <a:xfrm>
            <a:off x="5129247" y="4641402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CBE3C6-EFAC-4D42-B053-874AF2131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7908" y="3203462"/>
            <a:ext cx="1563393" cy="12867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1B61EA-7E89-406D-AFDF-CA845DB24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1380" y="3203462"/>
            <a:ext cx="1563393" cy="12867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BFC29F-6E5E-4139-A06C-D70A45ECC6A5}"/>
              </a:ext>
            </a:extLst>
          </p:cNvPr>
          <p:cNvSpPr txBox="1"/>
          <p:nvPr/>
        </p:nvSpPr>
        <p:spPr>
          <a:xfrm>
            <a:off x="5129248" y="4633995"/>
            <a:ext cx="136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86D6B3-859D-4528-A8F4-9E134257BDE9}"/>
              </a:ext>
            </a:extLst>
          </p:cNvPr>
          <p:cNvSpPr txBox="1"/>
          <p:nvPr/>
        </p:nvSpPr>
        <p:spPr>
          <a:xfrm>
            <a:off x="7322719" y="4641401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 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20D11E-D3D2-45A4-9432-782EB2496183}"/>
              </a:ext>
            </a:extLst>
          </p:cNvPr>
          <p:cNvCxnSpPr/>
          <p:nvPr/>
        </p:nvCxnSpPr>
        <p:spPr>
          <a:xfrm>
            <a:off x="5027908" y="3009014"/>
            <a:ext cx="3983185" cy="0"/>
          </a:xfrm>
          <a:prstGeom prst="line">
            <a:avLst/>
          </a:prstGeom>
          <a:ln w="254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EDC29AB-7BCD-4C51-B95F-B0017A73BAC7}"/>
              </a:ext>
            </a:extLst>
          </p:cNvPr>
          <p:cNvSpPr txBox="1"/>
          <p:nvPr/>
        </p:nvSpPr>
        <p:spPr>
          <a:xfrm>
            <a:off x="353225" y="2189744"/>
            <a:ext cx="437251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 tree error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Unsorted ancestral variation (ILS)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Hybridization and gene flow (Introgression)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 duplication and loss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16A9007-CDC6-45BB-B366-B3546AA308F5}"/>
              </a:ext>
            </a:extLst>
          </p:cNvPr>
          <p:cNvSpPr/>
          <p:nvPr/>
        </p:nvSpPr>
        <p:spPr>
          <a:xfrm>
            <a:off x="319276" y="2102453"/>
            <a:ext cx="4072551" cy="1813121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58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6193-DEE5-4B29-8A8C-C5206FD8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2" y="114751"/>
            <a:ext cx="8292928" cy="994172"/>
          </a:xfrm>
        </p:spPr>
        <p:txBody>
          <a:bodyPr>
            <a:noAutofit/>
          </a:bodyPr>
          <a:lstStyle/>
          <a:p>
            <a:r>
              <a:rPr lang="en-US" sz="2800" dirty="0"/>
              <a:t>Mapping traits or variation onto a species tree from discordant loci can cause incorrect inferences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CCA4B-94A6-4BC4-9759-D1AC9C771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975" y="1334715"/>
            <a:ext cx="2343796" cy="1928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ACAA7-A4CE-49DF-812B-C4961BB7D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6961" y="1375841"/>
            <a:ext cx="2343795" cy="192898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F8A6B1-9B7C-48B4-919A-46858D228F09}"/>
              </a:ext>
            </a:extLst>
          </p:cNvPr>
          <p:cNvSpPr/>
          <p:nvPr/>
        </p:nvSpPr>
        <p:spPr>
          <a:xfrm>
            <a:off x="2032262" y="3408407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87CE5-6ECA-4C0B-A831-31E5253426CB}"/>
              </a:ext>
            </a:extLst>
          </p:cNvPr>
          <p:cNvSpPr txBox="1"/>
          <p:nvPr/>
        </p:nvSpPr>
        <p:spPr>
          <a:xfrm>
            <a:off x="2032262" y="3407228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B87E93-2FD8-431A-B311-FEBF55414594}"/>
              </a:ext>
            </a:extLst>
          </p:cNvPr>
          <p:cNvSpPr/>
          <p:nvPr/>
        </p:nvSpPr>
        <p:spPr>
          <a:xfrm>
            <a:off x="5913033" y="340217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F46EC-5A1B-403C-B0A5-D3A4710ADCB3}"/>
              </a:ext>
            </a:extLst>
          </p:cNvPr>
          <p:cNvSpPr txBox="1"/>
          <p:nvPr/>
        </p:nvSpPr>
        <p:spPr>
          <a:xfrm>
            <a:off x="5913033" y="340840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95007-7B85-41C5-A72E-055532348F0A}"/>
              </a:ext>
            </a:extLst>
          </p:cNvPr>
          <p:cNvSpPr txBox="1"/>
          <p:nvPr/>
        </p:nvSpPr>
        <p:spPr>
          <a:xfrm>
            <a:off x="7273747" y="4816982"/>
            <a:ext cx="1674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Adapted from Mendes &amp; Hahn 2016</a:t>
            </a:r>
          </a:p>
        </p:txBody>
      </p:sp>
    </p:spTree>
    <p:extLst>
      <p:ext uri="{BB962C8B-B14F-4D97-AF65-F5344CB8AC3E}">
        <p14:creationId xmlns:p14="http://schemas.microsoft.com/office/powerpoint/2010/main" val="37195286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6193-DEE5-4B29-8A8C-C5206FD8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2" y="114751"/>
            <a:ext cx="8292928" cy="994172"/>
          </a:xfrm>
        </p:spPr>
        <p:txBody>
          <a:bodyPr>
            <a:noAutofit/>
          </a:bodyPr>
          <a:lstStyle/>
          <a:p>
            <a:r>
              <a:rPr lang="en-US" sz="2800" dirty="0"/>
              <a:t>Mapping traits or variation onto a species tree from discordant loci can cause incorrect inferences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CCA4B-94A6-4BC4-9759-D1AC9C771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975" y="1334715"/>
            <a:ext cx="2343796" cy="1928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ACAA7-A4CE-49DF-812B-C4961BB7D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6961" y="1375841"/>
            <a:ext cx="2343795" cy="192898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8719F2-6151-45A5-8AB4-4FD3349BBE24}"/>
              </a:ext>
            </a:extLst>
          </p:cNvPr>
          <p:cNvCxnSpPr>
            <a:cxnSpLocks/>
          </p:cNvCxnSpPr>
          <p:nvPr/>
        </p:nvCxnSpPr>
        <p:spPr>
          <a:xfrm flipH="1">
            <a:off x="6477000" y="2084614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941585E-E2BF-4290-9846-EED93E890A49}"/>
              </a:ext>
            </a:extLst>
          </p:cNvPr>
          <p:cNvSpPr/>
          <p:nvPr/>
        </p:nvSpPr>
        <p:spPr>
          <a:xfrm>
            <a:off x="2032262" y="3408407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8C9B98-0660-42DB-815A-5E84A8E01D7B}"/>
              </a:ext>
            </a:extLst>
          </p:cNvPr>
          <p:cNvSpPr txBox="1"/>
          <p:nvPr/>
        </p:nvSpPr>
        <p:spPr>
          <a:xfrm>
            <a:off x="2032262" y="3407228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A6C0C-F620-435D-B5C9-2F1F834DC2ED}"/>
              </a:ext>
            </a:extLst>
          </p:cNvPr>
          <p:cNvSpPr txBox="1"/>
          <p:nvPr/>
        </p:nvSpPr>
        <p:spPr>
          <a:xfrm>
            <a:off x="5148942" y="3917721"/>
            <a:ext cx="2841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mutation on branch (B,C)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9FAFFB-511B-4626-879C-E2EE63390FE9}"/>
              </a:ext>
            </a:extLst>
          </p:cNvPr>
          <p:cNvSpPr/>
          <p:nvPr/>
        </p:nvSpPr>
        <p:spPr>
          <a:xfrm>
            <a:off x="5913033" y="340217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BA457A-C548-4FD2-9E4F-A83198FC1113}"/>
              </a:ext>
            </a:extLst>
          </p:cNvPr>
          <p:cNvSpPr txBox="1"/>
          <p:nvPr/>
        </p:nvSpPr>
        <p:spPr>
          <a:xfrm>
            <a:off x="5913033" y="340840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B45D23-8D87-4695-A027-F5A2F1FA8E68}"/>
              </a:ext>
            </a:extLst>
          </p:cNvPr>
          <p:cNvSpPr txBox="1"/>
          <p:nvPr/>
        </p:nvSpPr>
        <p:spPr>
          <a:xfrm>
            <a:off x="7273747" y="4816982"/>
            <a:ext cx="1674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Adapted from Mendes &amp; Hahn 2016</a:t>
            </a:r>
          </a:p>
        </p:txBody>
      </p:sp>
    </p:spTree>
    <p:extLst>
      <p:ext uri="{BB962C8B-B14F-4D97-AF65-F5344CB8AC3E}">
        <p14:creationId xmlns:p14="http://schemas.microsoft.com/office/powerpoint/2010/main" val="29812161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6193-DEE5-4B29-8A8C-C5206FD8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2" y="114751"/>
            <a:ext cx="8292928" cy="994172"/>
          </a:xfrm>
        </p:spPr>
        <p:txBody>
          <a:bodyPr>
            <a:noAutofit/>
          </a:bodyPr>
          <a:lstStyle/>
          <a:p>
            <a:r>
              <a:rPr lang="en-US" sz="2800" dirty="0"/>
              <a:t>Mapping traits or variation onto a species tree from discordant loci can cause incorrect inferences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CCA4B-94A6-4BC4-9759-D1AC9C771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975" y="1334715"/>
            <a:ext cx="2343795" cy="1928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ACAA7-A4CE-49DF-812B-C4961BB7D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6961" y="1375841"/>
            <a:ext cx="2343795" cy="19289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BC9C92-732C-4AFB-A914-50124A5864DF}"/>
              </a:ext>
            </a:extLst>
          </p:cNvPr>
          <p:cNvCxnSpPr>
            <a:cxnSpLocks/>
          </p:cNvCxnSpPr>
          <p:nvPr/>
        </p:nvCxnSpPr>
        <p:spPr>
          <a:xfrm flipH="1">
            <a:off x="6477000" y="2084614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68FA8CB-E5BE-4935-897C-18AB4BC0C41F}"/>
              </a:ext>
            </a:extLst>
          </p:cNvPr>
          <p:cNvSpPr/>
          <p:nvPr/>
        </p:nvSpPr>
        <p:spPr>
          <a:xfrm>
            <a:off x="2032262" y="3408407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61E96-08A6-4AE0-BDE1-10748C456275}"/>
              </a:ext>
            </a:extLst>
          </p:cNvPr>
          <p:cNvSpPr txBox="1"/>
          <p:nvPr/>
        </p:nvSpPr>
        <p:spPr>
          <a:xfrm>
            <a:off x="2032262" y="3407228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F0C43-765A-4844-BE9A-C6609FD66472}"/>
              </a:ext>
            </a:extLst>
          </p:cNvPr>
          <p:cNvSpPr txBox="1"/>
          <p:nvPr/>
        </p:nvSpPr>
        <p:spPr>
          <a:xfrm>
            <a:off x="5148942" y="3917721"/>
            <a:ext cx="2841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mutation on branch (B,C)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A3050A-B659-4092-BCDD-DB20D9C52C65}"/>
              </a:ext>
            </a:extLst>
          </p:cNvPr>
          <p:cNvSpPr/>
          <p:nvPr/>
        </p:nvSpPr>
        <p:spPr>
          <a:xfrm>
            <a:off x="5913033" y="340217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F36CC-30D6-4386-880D-86FF5BD831F8}"/>
              </a:ext>
            </a:extLst>
          </p:cNvPr>
          <p:cNvSpPr txBox="1"/>
          <p:nvPr/>
        </p:nvSpPr>
        <p:spPr>
          <a:xfrm>
            <a:off x="5913033" y="340840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C0ED9-F134-4B61-AC8A-D8E6477F551D}"/>
              </a:ext>
            </a:extLst>
          </p:cNvPr>
          <p:cNvSpPr txBox="1"/>
          <p:nvPr/>
        </p:nvSpPr>
        <p:spPr>
          <a:xfrm>
            <a:off x="7273747" y="4816982"/>
            <a:ext cx="1674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Adapted from Mendes &amp; Hahn 2016</a:t>
            </a:r>
          </a:p>
        </p:txBody>
      </p:sp>
    </p:spTree>
    <p:extLst>
      <p:ext uri="{BB962C8B-B14F-4D97-AF65-F5344CB8AC3E}">
        <p14:creationId xmlns:p14="http://schemas.microsoft.com/office/powerpoint/2010/main" val="9938858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6193-DEE5-4B29-8A8C-C5206FD8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2" y="114751"/>
            <a:ext cx="8292928" cy="994172"/>
          </a:xfrm>
        </p:spPr>
        <p:txBody>
          <a:bodyPr>
            <a:noAutofit/>
          </a:bodyPr>
          <a:lstStyle/>
          <a:p>
            <a:r>
              <a:rPr lang="en-US" sz="2800" dirty="0"/>
              <a:t>Mapping traits or variation onto a species tree from discordant loci can cause incorrect inferences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CCA4B-94A6-4BC4-9759-D1AC9C771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975" y="1334715"/>
            <a:ext cx="2343795" cy="1928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ACAA7-A4CE-49DF-812B-C4961BB7D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6961" y="1375841"/>
            <a:ext cx="2343795" cy="192898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BC9C92-732C-4AFB-A914-50124A5864DF}"/>
              </a:ext>
            </a:extLst>
          </p:cNvPr>
          <p:cNvCxnSpPr>
            <a:cxnSpLocks/>
          </p:cNvCxnSpPr>
          <p:nvPr/>
        </p:nvCxnSpPr>
        <p:spPr>
          <a:xfrm flipH="1">
            <a:off x="6477000" y="2084614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D73277-5C88-4244-96C5-3CA9022507F1}"/>
              </a:ext>
            </a:extLst>
          </p:cNvPr>
          <p:cNvSpPr txBox="1"/>
          <p:nvPr/>
        </p:nvSpPr>
        <p:spPr>
          <a:xfrm>
            <a:off x="5148942" y="3917721"/>
            <a:ext cx="2841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mutation on branch (B,C)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D09851-A392-4ABF-8AD6-E4889FDA9A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37013" y="1476229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602415-DD95-4EFF-9760-7B76EC7E00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89314" y="2445058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22BB755-3810-4AA2-B290-A1E902B7D5DA}"/>
              </a:ext>
            </a:extLst>
          </p:cNvPr>
          <p:cNvSpPr txBox="1"/>
          <p:nvPr/>
        </p:nvSpPr>
        <p:spPr>
          <a:xfrm>
            <a:off x="1235527" y="3810000"/>
            <a:ext cx="2841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mutation on branch (A,B,C)</a:t>
            </a:r>
          </a:p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 mutation on branch (A)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42E312-CEFA-452E-A39F-D01581C32C92}"/>
              </a:ext>
            </a:extLst>
          </p:cNvPr>
          <p:cNvSpPr/>
          <p:nvPr/>
        </p:nvSpPr>
        <p:spPr>
          <a:xfrm>
            <a:off x="5913033" y="340217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6F131C-07A6-41E3-8516-9B38D194CAD2}"/>
              </a:ext>
            </a:extLst>
          </p:cNvPr>
          <p:cNvSpPr/>
          <p:nvPr/>
        </p:nvSpPr>
        <p:spPr>
          <a:xfrm>
            <a:off x="2032262" y="3408407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66FFF-B662-4E2F-8670-0EED859C9D3F}"/>
              </a:ext>
            </a:extLst>
          </p:cNvPr>
          <p:cNvSpPr txBox="1"/>
          <p:nvPr/>
        </p:nvSpPr>
        <p:spPr>
          <a:xfrm>
            <a:off x="2032262" y="3407228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C1D44F-841B-4813-82E7-5DE320778F06}"/>
              </a:ext>
            </a:extLst>
          </p:cNvPr>
          <p:cNvSpPr txBox="1"/>
          <p:nvPr/>
        </p:nvSpPr>
        <p:spPr>
          <a:xfrm>
            <a:off x="5913033" y="340840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4A5A5A-6B9B-4D24-99F1-29DBBE935BF0}"/>
              </a:ext>
            </a:extLst>
          </p:cNvPr>
          <p:cNvSpPr txBox="1"/>
          <p:nvPr/>
        </p:nvSpPr>
        <p:spPr>
          <a:xfrm>
            <a:off x="7273747" y="4816982"/>
            <a:ext cx="1674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Adapted from Mendes &amp; Hahn 2016</a:t>
            </a:r>
          </a:p>
        </p:txBody>
      </p:sp>
    </p:spTree>
    <p:extLst>
      <p:ext uri="{BB962C8B-B14F-4D97-AF65-F5344CB8AC3E}">
        <p14:creationId xmlns:p14="http://schemas.microsoft.com/office/powerpoint/2010/main" val="2620557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450A7-9051-46F5-9C8A-8F67F4C5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49332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Discordance causes spurious inferences of selection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0F7D7-174A-486E-B105-0E9BF285E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313" y="1116514"/>
            <a:ext cx="4954187" cy="33731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D9E293-1C19-43A8-89A3-332D72BB2679}"/>
              </a:ext>
            </a:extLst>
          </p:cNvPr>
          <p:cNvGrpSpPr/>
          <p:nvPr/>
        </p:nvGrpSpPr>
        <p:grpSpPr>
          <a:xfrm>
            <a:off x="357867" y="2027638"/>
            <a:ext cx="2969228" cy="1086060"/>
            <a:chOff x="19357095" y="3118655"/>
            <a:chExt cx="9318182" cy="1448080"/>
          </a:xfrm>
          <a:solidFill>
            <a:schemeClr val="accent4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A287C4B-84E7-4144-BE61-6E522448A718}"/>
                </a:ext>
              </a:extLst>
            </p:cNvPr>
            <p:cNvSpPr/>
            <p:nvPr/>
          </p:nvSpPr>
          <p:spPr>
            <a:xfrm>
              <a:off x="19357095" y="3118655"/>
              <a:ext cx="9318182" cy="1448080"/>
            </a:xfrm>
            <a:prstGeom prst="round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F724C3-00AD-4A10-8946-D2170BEF2C97}"/>
                </a:ext>
              </a:extLst>
            </p:cNvPr>
            <p:cNvSpPr txBox="1"/>
            <p:nvPr/>
          </p:nvSpPr>
          <p:spPr>
            <a:xfrm>
              <a:off x="19656101" y="3411807"/>
              <a:ext cx="8720169" cy="861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16,000 genes from 7 rodent whole genomes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02B14C9-3202-4020-BAF2-AFB1BD4E7D95}"/>
              </a:ext>
            </a:extLst>
          </p:cNvPr>
          <p:cNvSpPr txBox="1"/>
          <p:nvPr/>
        </p:nvSpPr>
        <p:spPr>
          <a:xfrm>
            <a:off x="7194014" y="1107223"/>
            <a:ext cx="1057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Thomas et al. in prep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6CC968-F0E2-4601-8481-D1D972361608}"/>
              </a:ext>
            </a:extLst>
          </p:cNvPr>
          <p:cNvSpPr txBox="1"/>
          <p:nvPr/>
        </p:nvSpPr>
        <p:spPr>
          <a:xfrm>
            <a:off x="6869023" y="4187532"/>
            <a:ext cx="13165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</p:spTree>
    <p:extLst>
      <p:ext uri="{BB962C8B-B14F-4D97-AF65-F5344CB8AC3E}">
        <p14:creationId xmlns:p14="http://schemas.microsoft.com/office/powerpoint/2010/main" val="218558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CDD84D8-6665-4903-AC32-BF3DDA64A8F7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D12D293-4916-4D47-A109-496E4AB1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2BE9043-F74A-4526-9758-0963CBD1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BA001E4-D5EB-4BBB-B32F-A10D3165A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pic>
        <p:nvPicPr>
          <p:cNvPr id="14" name="Picture 13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37F592-9BEA-4F3A-9417-F5896F492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EA77E9-73BE-4A60-A2AB-F78D3EA9E87E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99FE5-84CD-40EE-B943-C14F09D9CC0A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2A74C5-8F5D-41ED-8BD2-F6B7ED1DB06C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F36E93-BB1D-48CE-B1A8-5F0E14855F45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133579"/>
              </p:ext>
            </p:extLst>
          </p:nvPr>
        </p:nvGraphicFramePr>
        <p:xfrm>
          <a:off x="0" y="2880830"/>
          <a:ext cx="9144000" cy="230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Phylum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Subfamily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&gt;1,000,000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600 million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1535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BDB338-70A3-4431-AA87-D1D7A002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313" y="1116514"/>
            <a:ext cx="4954187" cy="3373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829EC-DF71-45B9-835C-4E48881DDDF7}"/>
              </a:ext>
            </a:extLst>
          </p:cNvPr>
          <p:cNvSpPr txBox="1"/>
          <p:nvPr/>
        </p:nvSpPr>
        <p:spPr>
          <a:xfrm>
            <a:off x="4376063" y="4391933"/>
            <a:ext cx="160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(false negatives when using species tree)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A4730-F716-4543-9513-D5C5892CBC2E}"/>
              </a:ext>
            </a:extLst>
          </p:cNvPr>
          <p:cNvSpPr txBox="1"/>
          <p:nvPr/>
        </p:nvSpPr>
        <p:spPr>
          <a:xfrm>
            <a:off x="6638498" y="4391932"/>
            <a:ext cx="154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(false positives when using species tree)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4ACE7F-D015-47ED-848F-C20AF93914F9}"/>
              </a:ext>
            </a:extLst>
          </p:cNvPr>
          <p:cNvGrpSpPr/>
          <p:nvPr/>
        </p:nvGrpSpPr>
        <p:grpSpPr>
          <a:xfrm>
            <a:off x="357867" y="2027638"/>
            <a:ext cx="2969228" cy="1086060"/>
            <a:chOff x="19357095" y="3118655"/>
            <a:chExt cx="9318182" cy="1448080"/>
          </a:xfrm>
          <a:solidFill>
            <a:schemeClr val="accent4">
              <a:lumMod val="75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0673B4-9F6B-4C7F-9EC3-8690A2170806}"/>
                </a:ext>
              </a:extLst>
            </p:cNvPr>
            <p:cNvSpPr/>
            <p:nvPr/>
          </p:nvSpPr>
          <p:spPr>
            <a:xfrm>
              <a:off x="19357095" y="3118655"/>
              <a:ext cx="9318182" cy="1448080"/>
            </a:xfrm>
            <a:prstGeom prst="round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0A73F3-E37D-405A-8A58-86369CC53511}"/>
                </a:ext>
              </a:extLst>
            </p:cNvPr>
            <p:cNvSpPr txBox="1"/>
            <p:nvPr/>
          </p:nvSpPr>
          <p:spPr>
            <a:xfrm>
              <a:off x="19656101" y="3411807"/>
              <a:ext cx="8720169" cy="861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16,000 genes from 7 rodent whole genomes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09A83F-9449-4224-B122-18B1C0E6CB60}"/>
              </a:ext>
            </a:extLst>
          </p:cNvPr>
          <p:cNvSpPr txBox="1"/>
          <p:nvPr/>
        </p:nvSpPr>
        <p:spPr>
          <a:xfrm>
            <a:off x="7194014" y="1107223"/>
            <a:ext cx="1057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Thomas et al. in prep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BE442-A9A9-4B74-B335-AA916021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49332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Discordance causes spurious inferences of selection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473C4-8BC7-472A-8DB1-6060658B6F11}"/>
              </a:ext>
            </a:extLst>
          </p:cNvPr>
          <p:cNvSpPr txBox="1"/>
          <p:nvPr/>
        </p:nvSpPr>
        <p:spPr>
          <a:xfrm>
            <a:off x="6869023" y="4187532"/>
            <a:ext cx="13165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</p:spTree>
    <p:extLst>
      <p:ext uri="{BB962C8B-B14F-4D97-AF65-F5344CB8AC3E}">
        <p14:creationId xmlns:p14="http://schemas.microsoft.com/office/powerpoint/2010/main" val="1114616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8"/>
            <a:ext cx="5143500" cy="51082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1D83DC-561A-45F0-A603-651E66021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711" y="151487"/>
            <a:ext cx="4045467" cy="857250"/>
          </a:xfrm>
        </p:spPr>
        <p:txBody>
          <a:bodyPr>
            <a:noAutofit/>
          </a:bodyPr>
          <a:lstStyle/>
          <a:p>
            <a:r>
              <a:rPr lang="en-US" sz="2800" dirty="0"/>
              <a:t>Phylogenetic discordance</a:t>
            </a:r>
            <a:br>
              <a:rPr lang="en-US" sz="2800" dirty="0"/>
            </a:br>
            <a:r>
              <a:rPr lang="en-US" sz="2800" dirty="0"/>
              <a:t>in rodent exomes</a:t>
            </a:r>
          </a:p>
        </p:txBody>
      </p:sp>
    </p:spTree>
    <p:extLst>
      <p:ext uri="{BB962C8B-B14F-4D97-AF65-F5344CB8AC3E}">
        <p14:creationId xmlns:p14="http://schemas.microsoft.com/office/powerpoint/2010/main" val="2974009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A1510-9AE1-49EB-8D43-4C5F13B1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711" y="151487"/>
            <a:ext cx="4045467" cy="857250"/>
          </a:xfrm>
        </p:spPr>
        <p:txBody>
          <a:bodyPr>
            <a:noAutofit/>
          </a:bodyPr>
          <a:lstStyle/>
          <a:p>
            <a:r>
              <a:rPr lang="en-US" sz="2800" dirty="0"/>
              <a:t>Phylogenetic discordance</a:t>
            </a:r>
            <a:br>
              <a:rPr lang="en-US" sz="2800" dirty="0"/>
            </a:br>
            <a:r>
              <a:rPr lang="en-US" sz="2800" dirty="0"/>
              <a:t>in rodent exomes</a:t>
            </a:r>
          </a:p>
        </p:txBody>
      </p:sp>
    </p:spTree>
    <p:extLst>
      <p:ext uri="{BB962C8B-B14F-4D97-AF65-F5344CB8AC3E}">
        <p14:creationId xmlns:p14="http://schemas.microsoft.com/office/powerpoint/2010/main" val="31310398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A1510-9AE1-49EB-8D43-4C5F13B1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25" y="151487"/>
            <a:ext cx="4783853" cy="857250"/>
          </a:xfrm>
        </p:spPr>
        <p:txBody>
          <a:bodyPr>
            <a:noAutofit/>
          </a:bodyPr>
          <a:lstStyle/>
          <a:p>
            <a:r>
              <a:rPr lang="en-US" sz="2400" dirty="0"/>
              <a:t>Gene concordance factors (</a:t>
            </a:r>
            <a:r>
              <a:rPr lang="en-US" sz="2400" dirty="0" err="1"/>
              <a:t>gCF</a:t>
            </a:r>
            <a:r>
              <a:rPr lang="en-US" sz="2400" dirty="0"/>
              <a:t>) show extensive discordance among rodent exomes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318704-5BAC-46E6-9191-22B4E2E5FC04}"/>
              </a:ext>
            </a:extLst>
          </p:cNvPr>
          <p:cNvGrpSpPr/>
          <p:nvPr/>
        </p:nvGrpSpPr>
        <p:grpSpPr>
          <a:xfrm>
            <a:off x="4775812" y="2186845"/>
            <a:ext cx="4324120" cy="815247"/>
            <a:chOff x="18203197" y="3322286"/>
            <a:chExt cx="13570174" cy="1086996"/>
          </a:xfrm>
          <a:solidFill>
            <a:schemeClr val="accent4">
              <a:lumMod val="75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660F6D5-E8C7-4F5C-9127-E738501B92A9}"/>
                </a:ext>
              </a:extLst>
            </p:cNvPr>
            <p:cNvSpPr/>
            <p:nvPr/>
          </p:nvSpPr>
          <p:spPr>
            <a:xfrm>
              <a:off x="18203197" y="3322286"/>
              <a:ext cx="13570174" cy="1086996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57684F2-0CBE-401D-9C65-10847F0C2719}"/>
                    </a:ext>
                  </a:extLst>
                </p:cNvPr>
                <p:cNvSpPr txBox="1"/>
                <p:nvPr/>
              </p:nvSpPr>
              <p:spPr>
                <a:xfrm>
                  <a:off x="18497076" y="3491783"/>
                  <a:ext cx="12999708" cy="8049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𝑔𝐶𝐹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𝑁𝑢𝑚𝑏𝑒𝑟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𝑔𝑒𝑛𝑒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𝑡𝑟𝑒𝑒𝑠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𝑤𝑖𝑡h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𝑏𝑟𝑎𝑛𝑐h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𝑇𝑜𝑡𝑎𝑙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𝑛𝑢𝑚𝑏𝑒𝑟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𝑔𝑒𝑛𝑒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𝑡𝑟𝑒𝑒𝑠</m:t>
                            </m:r>
                          </m:den>
                        </m:f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57684F2-0CBE-401D-9C65-10847F0C27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97076" y="3491783"/>
                  <a:ext cx="12999708" cy="8049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984597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B6EA61-B675-4246-BD8C-8CFA62929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50F672F-062D-482D-A909-4F997CD4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25" y="151487"/>
            <a:ext cx="4783853" cy="857250"/>
          </a:xfrm>
        </p:spPr>
        <p:txBody>
          <a:bodyPr>
            <a:noAutofit/>
          </a:bodyPr>
          <a:lstStyle/>
          <a:p>
            <a:r>
              <a:rPr lang="en-US" sz="2800" dirty="0"/>
              <a:t>Introgression is limited to only a few  murine lineages </a:t>
            </a:r>
          </a:p>
        </p:txBody>
      </p:sp>
    </p:spTree>
    <p:extLst>
      <p:ext uri="{BB962C8B-B14F-4D97-AF65-F5344CB8AC3E}">
        <p14:creationId xmlns:p14="http://schemas.microsoft.com/office/powerpoint/2010/main" val="29033555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1510-9AE1-49EB-8D43-4C5F13B1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397" y="151487"/>
            <a:ext cx="4777782" cy="857250"/>
          </a:xfrm>
        </p:spPr>
        <p:txBody>
          <a:bodyPr>
            <a:noAutofit/>
          </a:bodyPr>
          <a:lstStyle/>
          <a:p>
            <a:r>
              <a:rPr lang="en-US" sz="2800" dirty="0"/>
              <a:t>How to infer rates while accounting for discordance?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DDCBB-6D94-48D9-B370-79E24ABBE510}"/>
              </a:ext>
            </a:extLst>
          </p:cNvPr>
          <p:cNvSpPr txBox="1"/>
          <p:nvPr/>
        </p:nvSpPr>
        <p:spPr>
          <a:xfrm>
            <a:off x="5006605" y="1254641"/>
            <a:ext cx="3771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gene trees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605A-64D1-40BC-B181-AFF8C8F3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1" cy="36558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6F1EF3-A546-4660-8028-329C042130AF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5A16-3856-44D7-8BA7-91CE0C382C48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DF1B31-FAB7-4EC3-99B5-B6711BB3AE49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E6D6-8438-4511-A188-1B097DE1C9BE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EE2B0E7-EFF0-4AAE-994B-365187A81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1310226"/>
            <a:ext cx="467595" cy="5351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A44A9-D1A7-4010-8C44-D7837761E767}"/>
              </a:ext>
            </a:extLst>
          </p:cNvPr>
          <p:cNvSpPr/>
          <p:nvPr/>
        </p:nvSpPr>
        <p:spPr>
          <a:xfrm>
            <a:off x="959517" y="546023"/>
            <a:ext cx="2979543" cy="1908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994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DDCBB-6D94-48D9-B370-79E24ABBE510}"/>
              </a:ext>
            </a:extLst>
          </p:cNvPr>
          <p:cNvSpPr txBox="1"/>
          <p:nvPr/>
        </p:nvSpPr>
        <p:spPr>
          <a:xfrm>
            <a:off x="5006605" y="1254641"/>
            <a:ext cx="3771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gene trees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only gene trees that match the species tree?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605A-64D1-40BC-B181-AFF8C8F3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1" cy="36558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6F1EF3-A546-4660-8028-329C042130AF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5A16-3856-44D7-8BA7-91CE0C382C48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DF1B31-FAB7-4EC3-99B5-B6711BB3AE49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E6D6-8438-4511-A188-1B097DE1C9BE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EE2B0E7-EFF0-4AAE-994B-365187A81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1310226"/>
            <a:ext cx="467595" cy="53516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A133B1-0FBF-4275-A406-D1183961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397" y="151487"/>
            <a:ext cx="4777782" cy="857250"/>
          </a:xfrm>
        </p:spPr>
        <p:txBody>
          <a:bodyPr>
            <a:noAutofit/>
          </a:bodyPr>
          <a:lstStyle/>
          <a:p>
            <a:r>
              <a:rPr lang="en-US" sz="2800" dirty="0"/>
              <a:t>How to infer rates while accounting for discordance?</a:t>
            </a:r>
          </a:p>
        </p:txBody>
      </p:sp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0C450461-F4AD-4866-B980-6B2854644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4" y="2496701"/>
            <a:ext cx="467595" cy="5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02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DDCBB-6D94-48D9-B370-79E24ABBE510}"/>
              </a:ext>
            </a:extLst>
          </p:cNvPr>
          <p:cNvSpPr txBox="1"/>
          <p:nvPr/>
        </p:nvSpPr>
        <p:spPr>
          <a:xfrm>
            <a:off x="5006605" y="1254641"/>
            <a:ext cx="3771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gene trees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only gene trees that match the species tree?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605A-64D1-40BC-B181-AFF8C8F3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1" cy="36558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6F1EF3-A546-4660-8028-329C042130AF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5A16-3856-44D7-8BA7-91CE0C382C48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DF1B31-FAB7-4EC3-99B5-B6711BB3AE49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E6D6-8438-4511-A188-1B097DE1C9BE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EE2B0E7-EFF0-4AAE-994B-365187A81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1310226"/>
            <a:ext cx="467595" cy="535160"/>
          </a:xfrm>
          <a:prstGeom prst="rect">
            <a:avLst/>
          </a:prstGeom>
        </p:spPr>
      </p:pic>
      <p:pic>
        <p:nvPicPr>
          <p:cNvPr id="6" name="Picture 5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08C7E2A5-C650-481A-AC70-94551DB74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02" y="2631186"/>
            <a:ext cx="476173" cy="537495"/>
          </a:xfrm>
          <a:prstGeom prst="rect">
            <a:avLst/>
          </a:prstGeom>
        </p:spPr>
      </p:pic>
      <p:pic>
        <p:nvPicPr>
          <p:cNvPr id="12" name="Picture 11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F7F2F2D8-1F8D-4B6D-BB97-4AEC83E5F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37" y="2579285"/>
            <a:ext cx="476173" cy="537495"/>
          </a:xfrm>
          <a:prstGeom prst="rect">
            <a:avLst/>
          </a:prstGeom>
        </p:spPr>
      </p:pic>
      <p:pic>
        <p:nvPicPr>
          <p:cNvPr id="13" name="Picture 12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BD688939-64F5-49BE-8C86-ADD1670DF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39" y="3505073"/>
            <a:ext cx="476173" cy="537495"/>
          </a:xfrm>
          <a:prstGeom prst="rect">
            <a:avLst/>
          </a:prstGeom>
        </p:spPr>
      </p:pic>
      <p:pic>
        <p:nvPicPr>
          <p:cNvPr id="15" name="Picture 14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DEE13B06-BB7F-4ADE-8107-B7FFF80FF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67" y="3519620"/>
            <a:ext cx="476173" cy="5374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0D31CBC-1283-411C-85F2-FEA54E8FC008}"/>
              </a:ext>
            </a:extLst>
          </p:cNvPr>
          <p:cNvSpPr txBox="1">
            <a:spLocks/>
          </p:cNvSpPr>
          <p:nvPr/>
        </p:nvSpPr>
        <p:spPr>
          <a:xfrm>
            <a:off x="4137397" y="151487"/>
            <a:ext cx="4777782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3600" i="0" kern="1200">
                <a:solidFill>
                  <a:schemeClr val="tx1"/>
                </a:solidFill>
                <a:latin typeface="Source Sans Pro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/>
              <a:t>How to infer rates while accounting for discordance?</a:t>
            </a:r>
            <a:endParaRPr lang="en-US" sz="2800" dirty="0"/>
          </a:p>
        </p:txBody>
      </p:sp>
      <p:pic>
        <p:nvPicPr>
          <p:cNvPr id="16" name="Picture 1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2FFC1108-B2D3-4448-B92B-347D311A5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4" y="2496701"/>
            <a:ext cx="467595" cy="5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24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DDCBB-6D94-48D9-B370-79E24ABBE510}"/>
              </a:ext>
            </a:extLst>
          </p:cNvPr>
          <p:cNvSpPr txBox="1"/>
          <p:nvPr/>
        </p:nvSpPr>
        <p:spPr>
          <a:xfrm>
            <a:off x="5006605" y="1254641"/>
            <a:ext cx="3771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gene trees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only gene trees that match the species tree?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605A-64D1-40BC-B181-AFF8C8F3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1" cy="36558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6F1EF3-A546-4660-8028-329C042130AF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5A16-3856-44D7-8BA7-91CE0C382C48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DF1B31-FAB7-4EC3-99B5-B6711BB3AE49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E6D6-8438-4511-A188-1B097DE1C9BE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EE2B0E7-EFF0-4AAE-994B-365187A81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1310226"/>
            <a:ext cx="467595" cy="535160"/>
          </a:xfrm>
          <a:prstGeom prst="rect">
            <a:avLst/>
          </a:prstGeom>
        </p:spPr>
      </p:pic>
      <p:pic>
        <p:nvPicPr>
          <p:cNvPr id="6" name="Picture 5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08C7E2A5-C650-481A-AC70-94551DB74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02" y="2631186"/>
            <a:ext cx="476173" cy="537495"/>
          </a:xfrm>
          <a:prstGeom prst="rect">
            <a:avLst/>
          </a:prstGeom>
        </p:spPr>
      </p:pic>
      <p:pic>
        <p:nvPicPr>
          <p:cNvPr id="12" name="Picture 11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F7F2F2D8-1F8D-4B6D-BB97-4AEC83E5F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37" y="2579285"/>
            <a:ext cx="476173" cy="537495"/>
          </a:xfrm>
          <a:prstGeom prst="rect">
            <a:avLst/>
          </a:prstGeom>
        </p:spPr>
      </p:pic>
      <p:pic>
        <p:nvPicPr>
          <p:cNvPr id="13" name="Picture 12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BD688939-64F5-49BE-8C86-ADD1670DF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39" y="3505073"/>
            <a:ext cx="476173" cy="537495"/>
          </a:xfrm>
          <a:prstGeom prst="rect">
            <a:avLst/>
          </a:prstGeom>
        </p:spPr>
      </p:pic>
      <p:pic>
        <p:nvPicPr>
          <p:cNvPr id="15" name="Picture 14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DEE13B06-BB7F-4ADE-8107-B7FFF80FF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67" y="3519620"/>
            <a:ext cx="476173" cy="5374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0D31CBC-1283-411C-85F2-FEA54E8FC008}"/>
              </a:ext>
            </a:extLst>
          </p:cNvPr>
          <p:cNvSpPr txBox="1">
            <a:spLocks/>
          </p:cNvSpPr>
          <p:nvPr/>
        </p:nvSpPr>
        <p:spPr>
          <a:xfrm>
            <a:off x="4137397" y="151487"/>
            <a:ext cx="4777782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sz="3600" i="0" kern="1200">
                <a:solidFill>
                  <a:schemeClr val="tx1"/>
                </a:solidFill>
                <a:latin typeface="Source Sans Pro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/>
              <a:t>How to infer rates while accounting for discordance?</a:t>
            </a:r>
            <a:endParaRPr lang="en-US" sz="2800" dirty="0"/>
          </a:p>
        </p:txBody>
      </p:sp>
      <p:pic>
        <p:nvPicPr>
          <p:cNvPr id="17" name="Picture 16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5DF82F57-1742-45FC-BE82-DEAE54B6D3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57" y="2278554"/>
            <a:ext cx="476173" cy="537495"/>
          </a:xfrm>
          <a:prstGeom prst="rect">
            <a:avLst/>
          </a:prstGeom>
        </p:spPr>
      </p:pic>
      <p:pic>
        <p:nvPicPr>
          <p:cNvPr id="16" name="Picture 1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2FFC1108-B2D3-4448-B92B-347D311A5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4" y="2496701"/>
            <a:ext cx="467595" cy="53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40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DDCBB-6D94-48D9-B370-79E24ABBE510}"/>
              </a:ext>
            </a:extLst>
          </p:cNvPr>
          <p:cNvSpPr txBox="1"/>
          <p:nvPr/>
        </p:nvSpPr>
        <p:spPr>
          <a:xfrm>
            <a:off x="5006605" y="1254641"/>
            <a:ext cx="37716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gene trees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only gene trees that match the species tree?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inferences, count substitutions by branch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605A-64D1-40BC-B181-AFF8C8F3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1" cy="365586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6F1EF3-A546-4660-8028-329C042130AF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5A16-3856-44D7-8BA7-91CE0C382C48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DF1B31-FAB7-4EC3-99B5-B6711BB3AE49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E6D6-8438-4511-A188-1B097DE1C9BE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EE2B0E7-EFF0-4AAE-994B-365187A81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1310226"/>
            <a:ext cx="467595" cy="535160"/>
          </a:xfrm>
          <a:prstGeom prst="rect">
            <a:avLst/>
          </a:prstGeom>
        </p:spPr>
      </p:pic>
      <p:pic>
        <p:nvPicPr>
          <p:cNvPr id="16" name="Picture 15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3A0C513F-A782-4231-8C84-D284E56F3C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57" y="2278554"/>
            <a:ext cx="476173" cy="5374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99CECA-387B-4736-8B7B-AEE958F4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397" y="151487"/>
            <a:ext cx="4777782" cy="857250"/>
          </a:xfrm>
        </p:spPr>
        <p:txBody>
          <a:bodyPr>
            <a:noAutofit/>
          </a:bodyPr>
          <a:lstStyle/>
          <a:p>
            <a:r>
              <a:rPr lang="en-US" sz="2800" dirty="0"/>
              <a:t>How to infer rates while accounting for discordance?</a:t>
            </a:r>
          </a:p>
        </p:txBody>
      </p:sp>
    </p:spTree>
    <p:extLst>
      <p:ext uri="{BB962C8B-B14F-4D97-AF65-F5344CB8AC3E}">
        <p14:creationId xmlns:p14="http://schemas.microsoft.com/office/powerpoint/2010/main" val="417856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CDD84D8-6665-4903-AC32-BF3DDA64A8F7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D12D293-4916-4D47-A109-496E4AB1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2BE9043-F74A-4526-9758-0963CBD1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BA001E4-D5EB-4BBB-B32F-A10D3165A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EA77E9-73BE-4A60-A2AB-F78D3EA9E87E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99FE5-84CD-40EE-B943-C14F09D9CC0A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306209"/>
              </p:ext>
            </p:extLst>
          </p:nvPr>
        </p:nvGraphicFramePr>
        <p:xfrm>
          <a:off x="0" y="2880830"/>
          <a:ext cx="9144000" cy="230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Phylum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&gt;1,000,000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600 million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  <p:pic>
        <p:nvPicPr>
          <p:cNvPr id="13" name="Picture 4">
            <a:extLst>
              <a:ext uri="{FF2B5EF4-FFF2-40B4-BE49-F238E27FC236}">
                <a16:creationId xmlns:a16="http://schemas.microsoft.com/office/drawing/2014/main" id="{3E599A06-11A8-436D-B264-6D43F162F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71" y="343638"/>
            <a:ext cx="4016955" cy="230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5DD9EBC0-F5A1-4983-A234-9A5F9BA6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74" y="2718318"/>
            <a:ext cx="2377348" cy="18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F94F30-0CDC-451C-AE02-180F81108014}"/>
              </a:ext>
            </a:extLst>
          </p:cNvPr>
          <p:cNvSpPr txBox="1"/>
          <p:nvPr/>
        </p:nvSpPr>
        <p:spPr>
          <a:xfrm>
            <a:off x="4938310" y="4531758"/>
            <a:ext cx="36410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  <a:hlinkClick r:id="rId8"/>
              </a:rPr>
              <a:t>https://fivethirtyeight.com/features/the-bugs-of-the-world-could-squish-us-all/</a:t>
            </a:r>
            <a:r>
              <a:rPr lang="en-US" sz="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38645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DDCBB-6D94-48D9-B370-79E24ABBE510}"/>
              </a:ext>
            </a:extLst>
          </p:cNvPr>
          <p:cNvSpPr txBox="1"/>
          <p:nvPr/>
        </p:nvSpPr>
        <p:spPr>
          <a:xfrm>
            <a:off x="5006605" y="1254641"/>
            <a:ext cx="37716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gene trees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only gene trees that match the species tree?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inferences, count substitutions by branch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605A-64D1-40BC-B181-AFF8C8F3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0" cy="365586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6F1EF3-A546-4660-8028-329C042130AF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5A16-3856-44D7-8BA7-91CE0C382C48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DF1B31-FAB7-4EC3-99B5-B6711BB3AE49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E6D6-8438-4511-A188-1B097DE1C9BE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EE2B0E7-EFF0-4AAE-994B-365187A81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1310226"/>
            <a:ext cx="467595" cy="535160"/>
          </a:xfrm>
          <a:prstGeom prst="rect">
            <a:avLst/>
          </a:prstGeom>
        </p:spPr>
      </p:pic>
      <p:pic>
        <p:nvPicPr>
          <p:cNvPr id="16" name="Picture 15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3A0C513F-A782-4231-8C84-D284E56F3C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57" y="2278554"/>
            <a:ext cx="476173" cy="5374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99CECA-387B-4736-8B7B-AEE958F4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397" y="151487"/>
            <a:ext cx="4777782" cy="857250"/>
          </a:xfrm>
        </p:spPr>
        <p:txBody>
          <a:bodyPr>
            <a:noAutofit/>
          </a:bodyPr>
          <a:lstStyle/>
          <a:p>
            <a:r>
              <a:rPr lang="en-US" sz="2800" dirty="0"/>
              <a:t>How to infer rates while accounting for discordance?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F83059-4291-48D2-A95C-82777E3368D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2654" y="1193794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6537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DDCBB-6D94-48D9-B370-79E24ABBE510}"/>
              </a:ext>
            </a:extLst>
          </p:cNvPr>
          <p:cNvSpPr txBox="1"/>
          <p:nvPr/>
        </p:nvSpPr>
        <p:spPr>
          <a:xfrm>
            <a:off x="5006605" y="1254641"/>
            <a:ext cx="37716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gene trees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only gene trees that match the species tree?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inferences, count substitutions by branch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605A-64D1-40BC-B181-AFF8C8F3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0" cy="365586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6F1EF3-A546-4660-8028-329C042130AF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5A16-3856-44D7-8BA7-91CE0C382C48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DF1B31-FAB7-4EC3-99B5-B6711BB3AE49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E6D6-8438-4511-A188-1B097DE1C9BE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EE2B0E7-EFF0-4AAE-994B-365187A81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1310226"/>
            <a:ext cx="467595" cy="535160"/>
          </a:xfrm>
          <a:prstGeom prst="rect">
            <a:avLst/>
          </a:prstGeom>
        </p:spPr>
      </p:pic>
      <p:pic>
        <p:nvPicPr>
          <p:cNvPr id="16" name="Picture 15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3A0C513F-A782-4231-8C84-D284E56F3C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57" y="2278554"/>
            <a:ext cx="476173" cy="5374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99CECA-387B-4736-8B7B-AEE958F4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397" y="151487"/>
            <a:ext cx="4777782" cy="857250"/>
          </a:xfrm>
        </p:spPr>
        <p:txBody>
          <a:bodyPr>
            <a:noAutofit/>
          </a:bodyPr>
          <a:lstStyle/>
          <a:p>
            <a:r>
              <a:rPr lang="en-US" sz="2800" dirty="0"/>
              <a:t>How to infer rates while accounting for discordance?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EAB182-BC31-4E95-A87D-CC63245D315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2654" y="1193794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F18BF8-1B9E-4F26-89AB-596AB805AA4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3967" y="2738184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7EFE04-85F6-45C1-B24C-85A67232AA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44625" y="3652349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AA958A-F096-4A49-AEB7-3D576D8CBBD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74146" y="3592823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53D884BF-A36F-4212-A487-53EC75992F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02" y="2720303"/>
            <a:ext cx="279921" cy="315969"/>
          </a:xfrm>
          <a:prstGeom prst="rect">
            <a:avLst/>
          </a:prstGeom>
        </p:spPr>
      </p:pic>
      <p:pic>
        <p:nvPicPr>
          <p:cNvPr id="21" name="Picture 20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69ED847-B799-40E2-831E-8C43439F5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73" y="3354737"/>
            <a:ext cx="279719" cy="320137"/>
          </a:xfrm>
          <a:prstGeom prst="rect">
            <a:avLst/>
          </a:prstGeom>
        </p:spPr>
      </p:pic>
      <p:pic>
        <p:nvPicPr>
          <p:cNvPr id="22" name="Picture 2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F91496EB-D6B8-4AC1-A122-F0F875A4F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5" y="3464323"/>
            <a:ext cx="279719" cy="320137"/>
          </a:xfrm>
          <a:prstGeom prst="rect">
            <a:avLst/>
          </a:prstGeom>
        </p:spPr>
      </p:pic>
      <p:pic>
        <p:nvPicPr>
          <p:cNvPr id="23" name="Picture 2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3DE08D7-1553-4A05-ACBD-DBA563A1D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1" y="2525417"/>
            <a:ext cx="279719" cy="32013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2728F9-AD51-446B-8E6D-4AF4014597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54539" y="2693651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BE1CA1C-4056-4659-9356-882ADC792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00" y="2470716"/>
            <a:ext cx="279719" cy="3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552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DDCBB-6D94-48D9-B370-79E24ABBE510}"/>
              </a:ext>
            </a:extLst>
          </p:cNvPr>
          <p:cNvSpPr txBox="1"/>
          <p:nvPr/>
        </p:nvSpPr>
        <p:spPr>
          <a:xfrm>
            <a:off x="5006605" y="1254641"/>
            <a:ext cx="37716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gene trees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only gene trees that match the species tree?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inferences, count substitutions by branch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605A-64D1-40BC-B181-AFF8C8F3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0" cy="365586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6F1EF3-A546-4660-8028-329C042130AF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5A16-3856-44D7-8BA7-91CE0C382C48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DF1B31-FAB7-4EC3-99B5-B6711BB3AE49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E6D6-8438-4511-A188-1B097DE1C9BE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EE2B0E7-EFF0-4AAE-994B-365187A81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1310226"/>
            <a:ext cx="467595" cy="535160"/>
          </a:xfrm>
          <a:prstGeom prst="rect">
            <a:avLst/>
          </a:prstGeom>
        </p:spPr>
      </p:pic>
      <p:pic>
        <p:nvPicPr>
          <p:cNvPr id="16" name="Picture 15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3A0C513F-A782-4231-8C84-D284E56F3C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57" y="2278554"/>
            <a:ext cx="476173" cy="53749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99CECA-387B-4736-8B7B-AEE958F4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397" y="151487"/>
            <a:ext cx="4777782" cy="857250"/>
          </a:xfrm>
        </p:spPr>
        <p:txBody>
          <a:bodyPr>
            <a:noAutofit/>
          </a:bodyPr>
          <a:lstStyle/>
          <a:p>
            <a:r>
              <a:rPr lang="en-US" sz="2800" dirty="0"/>
              <a:t>How to infer rates while accounting for discordance?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EAB182-BC31-4E95-A87D-CC63245D3151}"/>
              </a:ext>
            </a:extLst>
          </p:cNvPr>
          <p:cNvCxnSpPr>
            <a:cxnSpLocks/>
          </p:cNvCxnSpPr>
          <p:nvPr/>
        </p:nvCxnSpPr>
        <p:spPr>
          <a:xfrm rot="5400000">
            <a:off x="2789144" y="882181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53D884BF-A36F-4212-A487-53EC75992F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51" y="3663815"/>
            <a:ext cx="279921" cy="315969"/>
          </a:xfrm>
          <a:prstGeom prst="rect">
            <a:avLst/>
          </a:prstGeom>
        </p:spPr>
      </p:pic>
      <p:pic>
        <p:nvPicPr>
          <p:cNvPr id="21" name="Picture 20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69ED847-B799-40E2-831E-8C43439F5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70" y="3519828"/>
            <a:ext cx="279719" cy="320137"/>
          </a:xfrm>
          <a:prstGeom prst="rect">
            <a:avLst/>
          </a:prstGeom>
        </p:spPr>
      </p:pic>
      <p:pic>
        <p:nvPicPr>
          <p:cNvPr id="22" name="Picture 2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F91496EB-D6B8-4AC1-A122-F0F875A4F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40" y="2448969"/>
            <a:ext cx="279719" cy="320137"/>
          </a:xfrm>
          <a:prstGeom prst="rect">
            <a:avLst/>
          </a:prstGeom>
        </p:spPr>
      </p:pic>
      <p:pic>
        <p:nvPicPr>
          <p:cNvPr id="23" name="Picture 2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3DE08D7-1553-4A05-ACBD-DBA563A1D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07" y="2467288"/>
            <a:ext cx="279719" cy="32013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CE37325-051D-4ADF-A1B9-26364552610F}"/>
              </a:ext>
            </a:extLst>
          </p:cNvPr>
          <p:cNvCxnSpPr>
            <a:cxnSpLocks/>
          </p:cNvCxnSpPr>
          <p:nvPr/>
        </p:nvCxnSpPr>
        <p:spPr>
          <a:xfrm rot="5400000">
            <a:off x="2703144" y="2592213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94B54B-3869-4CE9-8E37-EB4DC6B0398F}"/>
              </a:ext>
            </a:extLst>
          </p:cNvPr>
          <p:cNvCxnSpPr>
            <a:cxnSpLocks/>
          </p:cNvCxnSpPr>
          <p:nvPr/>
        </p:nvCxnSpPr>
        <p:spPr>
          <a:xfrm rot="5400000">
            <a:off x="2147068" y="3663071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E50EFA-4D6C-4998-ACD3-ED227DA24E4F}"/>
              </a:ext>
            </a:extLst>
          </p:cNvPr>
          <p:cNvCxnSpPr>
            <a:cxnSpLocks/>
          </p:cNvCxnSpPr>
          <p:nvPr/>
        </p:nvCxnSpPr>
        <p:spPr>
          <a:xfrm rot="5400000">
            <a:off x="1486370" y="2592214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58979B-89FF-409D-BC05-2103352B1B3E}"/>
              </a:ext>
            </a:extLst>
          </p:cNvPr>
          <p:cNvCxnSpPr>
            <a:cxnSpLocks/>
          </p:cNvCxnSpPr>
          <p:nvPr/>
        </p:nvCxnSpPr>
        <p:spPr>
          <a:xfrm rot="5400000">
            <a:off x="3885219" y="2586387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BCD49C8A-F2FB-4706-AD58-274B4B8A8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94" y="2441300"/>
            <a:ext cx="279719" cy="3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841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1DDCBB-6D94-48D9-B370-79E24ABBE510}"/>
              </a:ext>
            </a:extLst>
          </p:cNvPr>
          <p:cNvSpPr txBox="1"/>
          <p:nvPr/>
        </p:nvSpPr>
        <p:spPr>
          <a:xfrm>
            <a:off x="5006605" y="1254641"/>
            <a:ext cx="37716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gene trees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inferences use only gene trees that match the species tree?</a:t>
            </a:r>
          </a:p>
          <a:p>
            <a:pPr marL="342900" indent="-342900">
              <a:buAutoNum type="arabicPeriod"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</a:t>
            </a: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lineage-based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inferences, count substitutions by branch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0605A-64D1-40BC-B181-AFF8C8F3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0" cy="365586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6F1EF3-A546-4660-8028-329C042130AF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F5A16-3856-44D7-8BA7-91CE0C382C48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DF1B31-FAB7-4EC3-99B5-B6711BB3AE49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22E6D6-8438-4511-A188-1B097DE1C9BE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pic>
        <p:nvPicPr>
          <p:cNvPr id="14" name="Picture 1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EE2B0E7-EFF0-4AAE-994B-365187A81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1310226"/>
            <a:ext cx="467595" cy="535160"/>
          </a:xfrm>
          <a:prstGeom prst="rect">
            <a:avLst/>
          </a:prstGeom>
        </p:spPr>
      </p:pic>
      <p:pic>
        <p:nvPicPr>
          <p:cNvPr id="16" name="Picture 15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3A0C513F-A782-4231-8C84-D284E56F3C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57" y="2278554"/>
            <a:ext cx="476173" cy="537495"/>
          </a:xfrm>
          <a:prstGeom prst="rect">
            <a:avLst/>
          </a:prstGeom>
        </p:spPr>
      </p:pic>
      <p:pic>
        <p:nvPicPr>
          <p:cNvPr id="17" name="Picture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2E7A404E-EDA0-4274-BAE0-C94C222DF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8" y="3142176"/>
            <a:ext cx="467595" cy="53516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99CECA-387B-4736-8B7B-AEE958F4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397" y="151487"/>
            <a:ext cx="4777782" cy="857250"/>
          </a:xfrm>
        </p:spPr>
        <p:txBody>
          <a:bodyPr>
            <a:noAutofit/>
          </a:bodyPr>
          <a:lstStyle/>
          <a:p>
            <a:r>
              <a:rPr lang="en-US" sz="2800" dirty="0"/>
              <a:t>How to infer rates while accounting for discordance?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EAB182-BC31-4E95-A87D-CC63245D3151}"/>
              </a:ext>
            </a:extLst>
          </p:cNvPr>
          <p:cNvCxnSpPr>
            <a:cxnSpLocks/>
          </p:cNvCxnSpPr>
          <p:nvPr/>
        </p:nvCxnSpPr>
        <p:spPr>
          <a:xfrm rot="5400000">
            <a:off x="2789144" y="882181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53D884BF-A36F-4212-A487-53EC75992F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51" y="3663815"/>
            <a:ext cx="279921" cy="315969"/>
          </a:xfrm>
          <a:prstGeom prst="rect">
            <a:avLst/>
          </a:prstGeom>
        </p:spPr>
      </p:pic>
      <p:pic>
        <p:nvPicPr>
          <p:cNvPr id="21" name="Picture 20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69ED847-B799-40E2-831E-8C43439F5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70" y="3519828"/>
            <a:ext cx="279719" cy="320137"/>
          </a:xfrm>
          <a:prstGeom prst="rect">
            <a:avLst/>
          </a:prstGeom>
        </p:spPr>
      </p:pic>
      <p:pic>
        <p:nvPicPr>
          <p:cNvPr id="22" name="Picture 2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F91496EB-D6B8-4AC1-A122-F0F875A4F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40" y="2448969"/>
            <a:ext cx="279719" cy="320137"/>
          </a:xfrm>
          <a:prstGeom prst="rect">
            <a:avLst/>
          </a:prstGeom>
        </p:spPr>
      </p:pic>
      <p:pic>
        <p:nvPicPr>
          <p:cNvPr id="23" name="Picture 2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3DE08D7-1553-4A05-ACBD-DBA563A1D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07" y="2467288"/>
            <a:ext cx="279719" cy="32013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CE37325-051D-4ADF-A1B9-26364552610F}"/>
              </a:ext>
            </a:extLst>
          </p:cNvPr>
          <p:cNvCxnSpPr>
            <a:cxnSpLocks/>
          </p:cNvCxnSpPr>
          <p:nvPr/>
        </p:nvCxnSpPr>
        <p:spPr>
          <a:xfrm rot="5400000">
            <a:off x="2703144" y="2592213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94B54B-3869-4CE9-8E37-EB4DC6B0398F}"/>
              </a:ext>
            </a:extLst>
          </p:cNvPr>
          <p:cNvCxnSpPr>
            <a:cxnSpLocks/>
          </p:cNvCxnSpPr>
          <p:nvPr/>
        </p:nvCxnSpPr>
        <p:spPr>
          <a:xfrm rot="5400000">
            <a:off x="2147068" y="3663071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E50EFA-4D6C-4998-ACD3-ED227DA24E4F}"/>
              </a:ext>
            </a:extLst>
          </p:cNvPr>
          <p:cNvCxnSpPr>
            <a:cxnSpLocks/>
          </p:cNvCxnSpPr>
          <p:nvPr/>
        </p:nvCxnSpPr>
        <p:spPr>
          <a:xfrm rot="5400000">
            <a:off x="1486370" y="2592214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58979B-89FF-409D-BC05-2103352B1B3E}"/>
              </a:ext>
            </a:extLst>
          </p:cNvPr>
          <p:cNvCxnSpPr>
            <a:cxnSpLocks/>
          </p:cNvCxnSpPr>
          <p:nvPr/>
        </p:nvCxnSpPr>
        <p:spPr>
          <a:xfrm rot="5400000">
            <a:off x="3885219" y="2586387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BCD49C8A-F2FB-4706-AD58-274B4B8A8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94" y="2441300"/>
            <a:ext cx="279719" cy="3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51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C99CECA-387B-4736-8B7B-AEE958F4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397" y="151487"/>
            <a:ext cx="4777782" cy="857250"/>
          </a:xfrm>
        </p:spPr>
        <p:txBody>
          <a:bodyPr>
            <a:noAutofit/>
          </a:bodyPr>
          <a:lstStyle/>
          <a:p>
            <a:r>
              <a:rPr lang="en-US" sz="2800" dirty="0"/>
              <a:t>How to infer rates while accounting for discordance?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571BAE-AF79-4EF3-AE19-6714E3BE1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0344" y="1519739"/>
            <a:ext cx="3552472" cy="284197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5F7676-2E73-4EA7-8676-28DA836BBE1E}"/>
              </a:ext>
            </a:extLst>
          </p:cNvPr>
          <p:cNvCxnSpPr>
            <a:cxnSpLocks/>
          </p:cNvCxnSpPr>
          <p:nvPr/>
        </p:nvCxnSpPr>
        <p:spPr>
          <a:xfrm flipH="1">
            <a:off x="6063598" y="1534230"/>
            <a:ext cx="1085964" cy="0"/>
          </a:xfrm>
          <a:prstGeom prst="straightConnector1">
            <a:avLst/>
          </a:prstGeom>
          <a:ln w="3175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B0F64B-645B-4102-9FDC-885FADBF2AC2}"/>
              </a:ext>
            </a:extLst>
          </p:cNvPr>
          <p:cNvSpPr txBox="1"/>
          <p:nvPr/>
        </p:nvSpPr>
        <p:spPr>
          <a:xfrm>
            <a:off x="5598536" y="1222872"/>
            <a:ext cx="2016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Lower rates with gene trees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646B2AB-7CFB-4BF9-BB5A-5E7DDD80CC01}"/>
              </a:ext>
            </a:extLst>
          </p:cNvPr>
          <p:cNvSpPr/>
          <p:nvPr/>
        </p:nvSpPr>
        <p:spPr>
          <a:xfrm>
            <a:off x="5637605" y="1249989"/>
            <a:ext cx="1864882" cy="22276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695B55-544C-45FC-B994-9377F25388D3}"/>
              </a:ext>
            </a:extLst>
          </p:cNvPr>
          <p:cNvCxnSpPr/>
          <p:nvPr/>
        </p:nvCxnSpPr>
        <p:spPr>
          <a:xfrm>
            <a:off x="6488935" y="4256469"/>
            <a:ext cx="545335" cy="0"/>
          </a:xfrm>
          <a:prstGeom prst="line">
            <a:avLst/>
          </a:prstGeom>
          <a:ln w="15875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7DDD07-978D-45F9-BB87-7F371A5C1323}"/>
              </a:ext>
            </a:extLst>
          </p:cNvPr>
          <p:cNvCxnSpPr>
            <a:cxnSpLocks/>
          </p:cNvCxnSpPr>
          <p:nvPr/>
        </p:nvCxnSpPr>
        <p:spPr>
          <a:xfrm flipH="1" flipV="1">
            <a:off x="5227028" y="2306913"/>
            <a:ext cx="2" cy="612559"/>
          </a:xfrm>
          <a:prstGeom prst="line">
            <a:avLst/>
          </a:prstGeom>
          <a:ln w="15875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5BE0EE0-11D4-4525-AB27-40EA71A13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84" y="634368"/>
            <a:ext cx="3376210" cy="3655867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9F2914-5EC5-4D33-B3D6-7E78A172D024}"/>
              </a:ext>
            </a:extLst>
          </p:cNvPr>
          <p:cNvSpPr/>
          <p:nvPr/>
        </p:nvSpPr>
        <p:spPr>
          <a:xfrm>
            <a:off x="1745183" y="1957063"/>
            <a:ext cx="1360714" cy="368154"/>
          </a:xfrm>
          <a:prstGeom prst="roundRect">
            <a:avLst/>
          </a:prstGeom>
          <a:solidFill>
            <a:srgbClr val="957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0BF133-DA04-4526-85D6-28F9768F9F50}"/>
              </a:ext>
            </a:extLst>
          </p:cNvPr>
          <p:cNvSpPr txBox="1"/>
          <p:nvPr/>
        </p:nvSpPr>
        <p:spPr>
          <a:xfrm>
            <a:off x="1745183" y="1955884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Species tree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63A36B9-D132-4888-929F-5BAF5535D5EC}"/>
              </a:ext>
            </a:extLst>
          </p:cNvPr>
          <p:cNvSpPr/>
          <p:nvPr/>
        </p:nvSpPr>
        <p:spPr>
          <a:xfrm>
            <a:off x="1745183" y="4284009"/>
            <a:ext cx="1360714" cy="36815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67F0A5-FD66-45E5-8241-B887C0CF7D77}"/>
              </a:ext>
            </a:extLst>
          </p:cNvPr>
          <p:cNvSpPr txBox="1"/>
          <p:nvPr/>
        </p:nvSpPr>
        <p:spPr>
          <a:xfrm>
            <a:off x="1745183" y="4290237"/>
            <a:ext cx="136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Gene trees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FFBCFD-9BEF-4E14-B21D-258FA11FF9B6}"/>
              </a:ext>
            </a:extLst>
          </p:cNvPr>
          <p:cNvCxnSpPr>
            <a:cxnSpLocks/>
          </p:cNvCxnSpPr>
          <p:nvPr/>
        </p:nvCxnSpPr>
        <p:spPr>
          <a:xfrm rot="5400000">
            <a:off x="2789144" y="882181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34" descr="Shape, icon&#10;&#10;Description automatically generated with medium confidence">
            <a:extLst>
              <a:ext uri="{FF2B5EF4-FFF2-40B4-BE49-F238E27FC236}">
                <a16:creationId xmlns:a16="http://schemas.microsoft.com/office/drawing/2014/main" id="{9B2A8945-58E9-477F-9335-76DA6E223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51" y="3663815"/>
            <a:ext cx="279921" cy="315969"/>
          </a:xfrm>
          <a:prstGeom prst="rect">
            <a:avLst/>
          </a:prstGeom>
        </p:spPr>
      </p:pic>
      <p:pic>
        <p:nvPicPr>
          <p:cNvPr id="36" name="Picture 35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9638DD6-793D-43D4-989C-AF6177D76F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70" y="3519828"/>
            <a:ext cx="279719" cy="320137"/>
          </a:xfrm>
          <a:prstGeom prst="rect">
            <a:avLst/>
          </a:prstGeom>
        </p:spPr>
      </p:pic>
      <p:pic>
        <p:nvPicPr>
          <p:cNvPr id="37" name="Picture 3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3B2604B-9FD1-4CC9-B262-A2700B8BC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40" y="2448969"/>
            <a:ext cx="279719" cy="320137"/>
          </a:xfrm>
          <a:prstGeom prst="rect">
            <a:avLst/>
          </a:prstGeom>
        </p:spPr>
      </p:pic>
      <p:pic>
        <p:nvPicPr>
          <p:cNvPr id="38" name="Picture 37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B99CFE30-71B6-4EAD-BC39-DFCBCF1A4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07" y="2467288"/>
            <a:ext cx="279719" cy="320137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E883869-1AFD-4CC7-A306-290BD1B8AB14}"/>
              </a:ext>
            </a:extLst>
          </p:cNvPr>
          <p:cNvCxnSpPr>
            <a:cxnSpLocks/>
          </p:cNvCxnSpPr>
          <p:nvPr/>
        </p:nvCxnSpPr>
        <p:spPr>
          <a:xfrm rot="5400000">
            <a:off x="2703144" y="2592213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0A1D3A9-F19F-4DAC-A7EE-3E32420AEDFB}"/>
              </a:ext>
            </a:extLst>
          </p:cNvPr>
          <p:cNvCxnSpPr>
            <a:cxnSpLocks/>
          </p:cNvCxnSpPr>
          <p:nvPr/>
        </p:nvCxnSpPr>
        <p:spPr>
          <a:xfrm rot="5400000">
            <a:off x="2147068" y="3663071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78E0E97-1B21-4593-B33A-DE6CD17C14C1}"/>
              </a:ext>
            </a:extLst>
          </p:cNvPr>
          <p:cNvCxnSpPr>
            <a:cxnSpLocks/>
          </p:cNvCxnSpPr>
          <p:nvPr/>
        </p:nvCxnSpPr>
        <p:spPr>
          <a:xfrm rot="5400000">
            <a:off x="1486370" y="2592214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20F9379-7DFF-438F-A8F7-871611C84368}"/>
              </a:ext>
            </a:extLst>
          </p:cNvPr>
          <p:cNvCxnSpPr>
            <a:cxnSpLocks/>
          </p:cNvCxnSpPr>
          <p:nvPr/>
        </p:nvCxnSpPr>
        <p:spPr>
          <a:xfrm rot="5400000">
            <a:off x="3885219" y="2586387"/>
            <a:ext cx="185057" cy="168729"/>
          </a:xfrm>
          <a:prstGeom prst="straightConnector1">
            <a:avLst/>
          </a:prstGeom>
          <a:ln w="25400">
            <a:solidFill>
              <a:srgbClr val="333333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038D23E-BEB9-407B-8102-0C8649C6A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94" y="2441300"/>
            <a:ext cx="279719" cy="3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155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08"/>
            <a:ext cx="5143500" cy="510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3E858-4176-4B99-A40A-96B115374908}"/>
              </a:ext>
            </a:extLst>
          </p:cNvPr>
          <p:cNvSpPr txBox="1"/>
          <p:nvPr/>
        </p:nvSpPr>
        <p:spPr>
          <a:xfrm>
            <a:off x="5199961" y="977571"/>
            <a:ext cx="39440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substitution rates vary across lineages?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 lineages descending from colonization experience faster rates?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 genes relating to certain phenotypes experience faster rates?</a:t>
            </a:r>
          </a:p>
        </p:txBody>
      </p:sp>
    </p:spTree>
    <p:extLst>
      <p:ext uri="{BB962C8B-B14F-4D97-AF65-F5344CB8AC3E}">
        <p14:creationId xmlns:p14="http://schemas.microsoft.com/office/powerpoint/2010/main" val="27057940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"/>
            <a:ext cx="51435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D100AB-CA8C-4385-A69D-2D5FE21D97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2481" y="3551725"/>
            <a:ext cx="3831029" cy="1532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42706A-CA6A-4AEA-8CA5-50EA402A3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2480" y="2313607"/>
            <a:ext cx="3831029" cy="1532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E636DB-AE3C-4DEC-B196-38E559675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2480" y="1075488"/>
            <a:ext cx="3831026" cy="1532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A1510-9AE1-49EB-8D43-4C5F13B1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526" y="34529"/>
            <a:ext cx="5143500" cy="857250"/>
          </a:xfrm>
        </p:spPr>
        <p:txBody>
          <a:bodyPr>
            <a:noAutofit/>
          </a:bodyPr>
          <a:lstStyle/>
          <a:p>
            <a:r>
              <a:rPr lang="en-US" sz="2400" dirty="0"/>
              <a:t>Little variation in average substitution rates across the rodent phylogeny</a:t>
            </a:r>
          </a:p>
        </p:txBody>
      </p:sp>
    </p:spTree>
    <p:extLst>
      <p:ext uri="{BB962C8B-B14F-4D97-AF65-F5344CB8AC3E}">
        <p14:creationId xmlns:p14="http://schemas.microsoft.com/office/powerpoint/2010/main" val="24367599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3D006-2127-4B76-972B-D6EC6BA74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43" y="1399978"/>
            <a:ext cx="3263728" cy="2107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8CEE5-5974-4C19-AAA9-2954DC4D5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"/>
            <a:ext cx="51435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0FDA5F-A5FF-4941-BF51-3AC1F36F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2" y="34529"/>
            <a:ext cx="4996953" cy="857250"/>
          </a:xfrm>
        </p:spPr>
        <p:txBody>
          <a:bodyPr>
            <a:noAutofit/>
          </a:bodyPr>
          <a:lstStyle/>
          <a:p>
            <a:r>
              <a:rPr lang="en-US" sz="2400" dirty="0"/>
              <a:t>Do bursts of selection correspond to colonization?</a:t>
            </a:r>
          </a:p>
        </p:txBody>
      </p:sp>
    </p:spTree>
    <p:extLst>
      <p:ext uri="{BB962C8B-B14F-4D97-AF65-F5344CB8AC3E}">
        <p14:creationId xmlns:p14="http://schemas.microsoft.com/office/powerpoint/2010/main" val="7415490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"/>
            <a:ext cx="51435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D9A2BE-FD9B-4402-89A6-698A3B3A7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43" y="1399978"/>
            <a:ext cx="3263728" cy="21070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09C406D-94A9-4933-8F80-6C1778E7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2" y="34529"/>
            <a:ext cx="4996953" cy="857250"/>
          </a:xfrm>
        </p:spPr>
        <p:txBody>
          <a:bodyPr>
            <a:noAutofit/>
          </a:bodyPr>
          <a:lstStyle/>
          <a:p>
            <a:r>
              <a:rPr lang="en-US" sz="2400" dirty="0"/>
              <a:t>Do bursts of selection correspond to colonization?</a:t>
            </a:r>
          </a:p>
        </p:txBody>
      </p:sp>
    </p:spTree>
    <p:extLst>
      <p:ext uri="{BB962C8B-B14F-4D97-AF65-F5344CB8AC3E}">
        <p14:creationId xmlns:p14="http://schemas.microsoft.com/office/powerpoint/2010/main" val="28042260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"/>
            <a:ext cx="51435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CD1C36-C732-4C49-A227-BCFBD5E8D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2844" y="1290967"/>
            <a:ext cx="3657607" cy="36576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437A5-2036-4232-8BA4-642A32E5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2" y="34529"/>
            <a:ext cx="4996953" cy="857250"/>
          </a:xfrm>
        </p:spPr>
        <p:txBody>
          <a:bodyPr>
            <a:noAutofit/>
          </a:bodyPr>
          <a:lstStyle/>
          <a:p>
            <a:r>
              <a:rPr lang="en-US" sz="2400" dirty="0"/>
              <a:t>No difference in genome-wide rates of selection based on colonization</a:t>
            </a:r>
          </a:p>
        </p:txBody>
      </p:sp>
    </p:spTree>
    <p:extLst>
      <p:ext uri="{BB962C8B-B14F-4D97-AF65-F5344CB8AC3E}">
        <p14:creationId xmlns:p14="http://schemas.microsoft.com/office/powerpoint/2010/main" val="4287258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CDD84D8-6665-4903-AC32-BF3DDA64A8F7}"/>
              </a:ext>
            </a:extLst>
          </p:cNvPr>
          <p:cNvGrpSpPr/>
          <p:nvPr/>
        </p:nvGrpSpPr>
        <p:grpSpPr>
          <a:xfrm>
            <a:off x="1590211" y="1646637"/>
            <a:ext cx="1432611" cy="738947"/>
            <a:chOff x="1645350" y="1786652"/>
            <a:chExt cx="1205934" cy="622026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D12D293-4916-4D47-A109-496E4AB17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645350" y="1903363"/>
              <a:ext cx="603351" cy="322887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2BE9043-F74A-4526-9758-0963CBD1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318" y="2130524"/>
              <a:ext cx="489398" cy="278154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BA001E4-D5EB-4BBB-B32F-A10D3165A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355" y="1786652"/>
              <a:ext cx="356929" cy="278154"/>
            </a:xfrm>
            <a:prstGeom prst="rect">
              <a:avLst/>
            </a:prstGeom>
          </p:spPr>
        </p:pic>
      </p:grpSp>
      <p:pic>
        <p:nvPicPr>
          <p:cNvPr id="14" name="Picture 13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A37F592-9BEA-4F3A-9417-F5896F492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97" y="1373295"/>
            <a:ext cx="1347720" cy="136370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EA77E9-73BE-4A60-A2AB-F78D3EA9E87E}"/>
              </a:ext>
            </a:extLst>
          </p:cNvPr>
          <p:cNvSpPr/>
          <p:nvPr/>
        </p:nvSpPr>
        <p:spPr>
          <a:xfrm>
            <a:off x="1552783" y="727430"/>
            <a:ext cx="1717979" cy="36933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99FE5-84CD-40EE-B943-C14F09D9CC0A}"/>
              </a:ext>
            </a:extLst>
          </p:cNvPr>
          <p:cNvSpPr txBox="1"/>
          <p:nvPr/>
        </p:nvSpPr>
        <p:spPr>
          <a:xfrm>
            <a:off x="1552783" y="681265"/>
            <a:ext cx="171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Arthropods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2A74C5-8F5D-41ED-8BD2-F6B7ED1DB06C}"/>
              </a:ext>
            </a:extLst>
          </p:cNvPr>
          <p:cNvSpPr/>
          <p:nvPr/>
        </p:nvSpPr>
        <p:spPr>
          <a:xfrm>
            <a:off x="5818069" y="635099"/>
            <a:ext cx="2293258" cy="46166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F36E93-BB1D-48CE-B1A8-5F0E14855F45}"/>
              </a:ext>
            </a:extLst>
          </p:cNvPr>
          <p:cNvSpPr txBox="1"/>
          <p:nvPr/>
        </p:nvSpPr>
        <p:spPr>
          <a:xfrm>
            <a:off x="5812493" y="635098"/>
            <a:ext cx="229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Murine rodents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E29FB1AF-1952-4B25-B742-3CF09E0191C5}"/>
              </a:ext>
            </a:extLst>
          </p:cNvPr>
          <p:cNvGraphicFramePr>
            <a:graphicFrameLocks noGrp="1"/>
          </p:cNvGraphicFramePr>
          <p:nvPr/>
        </p:nvGraphicFramePr>
        <p:xfrm>
          <a:off x="0" y="2880830"/>
          <a:ext cx="9144000" cy="230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2818959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884236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Phylum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Subfamily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04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&gt;1,000,000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&gt;600 species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0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600 million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 million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5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387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942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3960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8F59-BBF6-47B2-9F24-AE7936D3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35538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Are other traits correlated with molecular evolution?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427E8-A164-41C6-983F-67A89327F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07" y="1167883"/>
            <a:ext cx="2621905" cy="161479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DBF8B7-79C0-4B4B-B687-A366227893F8}"/>
              </a:ext>
            </a:extLst>
          </p:cNvPr>
          <p:cNvSpPr/>
          <p:nvPr/>
        </p:nvSpPr>
        <p:spPr>
          <a:xfrm>
            <a:off x="4232291" y="1790611"/>
            <a:ext cx="1717979" cy="36933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5D60D-8A06-4481-911E-8F5940153F0B}"/>
              </a:ext>
            </a:extLst>
          </p:cNvPr>
          <p:cNvSpPr txBox="1"/>
          <p:nvPr/>
        </p:nvSpPr>
        <p:spPr>
          <a:xfrm>
            <a:off x="4232291" y="1744446"/>
            <a:ext cx="171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Skull shape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A mouse on the ground&#10;&#10;Description automatically generated with low confidence">
            <a:extLst>
              <a:ext uri="{FF2B5EF4-FFF2-40B4-BE49-F238E27FC236}">
                <a16:creationId xmlns:a16="http://schemas.microsoft.com/office/drawing/2014/main" id="{955A1011-E51F-4791-AF8C-F184CBAF4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" y="3197760"/>
            <a:ext cx="2595324" cy="171040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F00C18-80BA-4338-87CD-9AF384D6010C}"/>
              </a:ext>
            </a:extLst>
          </p:cNvPr>
          <p:cNvSpPr/>
          <p:nvPr/>
        </p:nvSpPr>
        <p:spPr>
          <a:xfrm>
            <a:off x="4232291" y="3840923"/>
            <a:ext cx="1717979" cy="36933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E5A2A-1DC0-4373-A8F4-0AC91AFA58ED}"/>
              </a:ext>
            </a:extLst>
          </p:cNvPr>
          <p:cNvSpPr txBox="1"/>
          <p:nvPr/>
        </p:nvSpPr>
        <p:spPr>
          <a:xfrm>
            <a:off x="4232291" y="3794758"/>
            <a:ext cx="171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Aridity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77585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8F59-BBF6-47B2-9F24-AE7936D3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35538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Are other traits correlated with molecular evolution?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427E8-A164-41C6-983F-67A89327F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07" y="1167883"/>
            <a:ext cx="2621905" cy="161479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DBF8B7-79C0-4B4B-B687-A366227893F8}"/>
              </a:ext>
            </a:extLst>
          </p:cNvPr>
          <p:cNvSpPr/>
          <p:nvPr/>
        </p:nvSpPr>
        <p:spPr>
          <a:xfrm>
            <a:off x="4232291" y="1790611"/>
            <a:ext cx="1717979" cy="36933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5D60D-8A06-4481-911E-8F5940153F0B}"/>
              </a:ext>
            </a:extLst>
          </p:cNvPr>
          <p:cNvSpPr txBox="1"/>
          <p:nvPr/>
        </p:nvSpPr>
        <p:spPr>
          <a:xfrm>
            <a:off x="4232291" y="1744446"/>
            <a:ext cx="171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Skull shape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A mouse on the ground&#10;&#10;Description automatically generated with low confidence">
            <a:extLst>
              <a:ext uri="{FF2B5EF4-FFF2-40B4-BE49-F238E27FC236}">
                <a16:creationId xmlns:a16="http://schemas.microsoft.com/office/drawing/2014/main" id="{955A1011-E51F-4791-AF8C-F184CBAF4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" y="3197760"/>
            <a:ext cx="2595324" cy="171040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F00C18-80BA-4338-87CD-9AF384D6010C}"/>
              </a:ext>
            </a:extLst>
          </p:cNvPr>
          <p:cNvSpPr/>
          <p:nvPr/>
        </p:nvSpPr>
        <p:spPr>
          <a:xfrm>
            <a:off x="4232291" y="3840923"/>
            <a:ext cx="1717979" cy="36933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E5A2A-1DC0-4373-A8F4-0AC91AFA58ED}"/>
              </a:ext>
            </a:extLst>
          </p:cNvPr>
          <p:cNvSpPr txBox="1"/>
          <p:nvPr/>
        </p:nvSpPr>
        <p:spPr>
          <a:xfrm>
            <a:off x="4232291" y="3794758"/>
            <a:ext cx="171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Aridity</a:t>
            </a:r>
            <a:endParaRPr lang="en-US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FECA0-8B07-4519-B4A1-DD201DD263E4}"/>
              </a:ext>
            </a:extLst>
          </p:cNvPr>
          <p:cNvSpPr txBox="1"/>
          <p:nvPr/>
        </p:nvSpPr>
        <p:spPr>
          <a:xfrm>
            <a:off x="6124353" y="1589567"/>
            <a:ext cx="292927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1,073 genes with phenotypes related to facial  anatomy </a:t>
            </a:r>
          </a:p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5"/>
              </a:rPr>
              <a:t>http://www.informatics.jax.org/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algn="ctr"/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DB150-ED74-4A29-BE50-529C2A745FBA}"/>
              </a:ext>
            </a:extLst>
          </p:cNvPr>
          <p:cNvSpPr txBox="1"/>
          <p:nvPr/>
        </p:nvSpPr>
        <p:spPr>
          <a:xfrm>
            <a:off x="6124353" y="3498964"/>
            <a:ext cx="2929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107 genes with phenotypes related to aridity</a:t>
            </a:r>
          </a:p>
          <a:p>
            <a:pPr algn="ctr"/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(Compiled in </a:t>
            </a: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Giorello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 2018)</a:t>
            </a:r>
          </a:p>
        </p:txBody>
      </p:sp>
    </p:spTree>
    <p:extLst>
      <p:ext uri="{BB962C8B-B14F-4D97-AF65-F5344CB8AC3E}">
        <p14:creationId xmlns:p14="http://schemas.microsoft.com/office/powerpoint/2010/main" val="41690454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1510-9AE1-49EB-8D43-4C5F13B1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66" y="98691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About 40% of rodent genes show evidence of positive selection at some point in their 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9988D-1ECF-49F0-B242-EFEEC2944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282" y="1247992"/>
            <a:ext cx="5486411" cy="3657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4818E2-F845-46E2-906C-15B1730A2EEA}"/>
              </a:ext>
            </a:extLst>
          </p:cNvPr>
          <p:cNvSpPr/>
          <p:nvPr/>
        </p:nvSpPr>
        <p:spPr>
          <a:xfrm>
            <a:off x="1296475" y="1247992"/>
            <a:ext cx="5723218" cy="1749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949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1510-9AE1-49EB-8D43-4C5F13B1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14" y="102099"/>
            <a:ext cx="874395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 higher proportion of genes related to facial shape and aridity have evidence for selection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23B64-A0C1-41C1-8DC6-8B55E597F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282" y="1247992"/>
            <a:ext cx="5486411" cy="3657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7097B-2E73-451C-AC1D-F164285089C0}"/>
              </a:ext>
            </a:extLst>
          </p:cNvPr>
          <p:cNvSpPr txBox="1"/>
          <p:nvPr/>
        </p:nvSpPr>
        <p:spPr>
          <a:xfrm>
            <a:off x="7065338" y="2378131"/>
            <a:ext cx="25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*</a:t>
            </a:r>
          </a:p>
        </p:txBody>
      </p:sp>
      <p:sp>
        <p:nvSpPr>
          <p:cNvPr id="4" name="Right Bracket 3">
            <a:extLst>
              <a:ext uri="{FF2B5EF4-FFF2-40B4-BE49-F238E27FC236}">
                <a16:creationId xmlns:a16="http://schemas.microsoft.com/office/drawing/2014/main" id="{CBE3B5CC-BF62-46BD-9F92-1EEA314EC62D}"/>
              </a:ext>
            </a:extLst>
          </p:cNvPr>
          <p:cNvSpPr/>
          <p:nvPr/>
        </p:nvSpPr>
        <p:spPr>
          <a:xfrm>
            <a:off x="6959009" y="1711842"/>
            <a:ext cx="116958" cy="1669311"/>
          </a:xfrm>
          <a:prstGeom prst="rightBracket">
            <a:avLst/>
          </a:prstGeom>
          <a:ln w="19050"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936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70EBB13E-2C1D-478F-A48F-0CDAB79D4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39" y="1013553"/>
            <a:ext cx="4060986" cy="32554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F4A350-0299-450B-89BF-36278B850E05}"/>
              </a:ext>
            </a:extLst>
          </p:cNvPr>
          <p:cNvSpPr/>
          <p:nvPr/>
        </p:nvSpPr>
        <p:spPr>
          <a:xfrm>
            <a:off x="4941065" y="891779"/>
            <a:ext cx="4021960" cy="2699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D5032-43C7-4DD5-81B0-DFAAD675C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2" y="34529"/>
            <a:ext cx="4996953" cy="857250"/>
          </a:xfrm>
        </p:spPr>
        <p:txBody>
          <a:bodyPr>
            <a:noAutofit/>
          </a:bodyPr>
          <a:lstStyle/>
          <a:p>
            <a:r>
              <a:rPr lang="en-US" sz="2400" dirty="0"/>
              <a:t>2D measurements of skulls to reconstruct ancestral skull shapes</a:t>
            </a:r>
          </a:p>
        </p:txBody>
      </p:sp>
    </p:spTree>
    <p:extLst>
      <p:ext uri="{BB962C8B-B14F-4D97-AF65-F5344CB8AC3E}">
        <p14:creationId xmlns:p14="http://schemas.microsoft.com/office/powerpoint/2010/main" val="40322024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B4437A5-2036-4232-8BA4-642A32E5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2" y="34529"/>
            <a:ext cx="4996953" cy="857250"/>
          </a:xfrm>
        </p:spPr>
        <p:txBody>
          <a:bodyPr>
            <a:noAutofit/>
          </a:bodyPr>
          <a:lstStyle/>
          <a:p>
            <a:r>
              <a:rPr lang="en-US" sz="2400" dirty="0"/>
              <a:t>2D measurements of skulls to reconstruct ancestral skull shapes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70EBB13E-2C1D-478F-A48F-0CDAB79D4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39" y="1013553"/>
            <a:ext cx="4060986" cy="32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345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"/>
            <a:ext cx="51435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437A5-2036-4232-8BA4-642A32E5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2" y="34529"/>
            <a:ext cx="4996953" cy="857250"/>
          </a:xfrm>
        </p:spPr>
        <p:txBody>
          <a:bodyPr>
            <a:noAutofit/>
          </a:bodyPr>
          <a:lstStyle/>
          <a:p>
            <a:r>
              <a:rPr lang="en-US" sz="2400" dirty="0"/>
              <a:t>Significant convergent shifts in skull shape associated with worm-suckers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9420B088-8142-44A4-8289-E2B7248B2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39" y="1013553"/>
            <a:ext cx="4060986" cy="32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922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92BBA8-80E9-4B1D-BEC5-90BC7A85C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"/>
            <a:ext cx="51435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437A5-2036-4232-8BA4-642A32E5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2" y="34529"/>
            <a:ext cx="4996953" cy="857250"/>
          </a:xfrm>
        </p:spPr>
        <p:txBody>
          <a:bodyPr>
            <a:noAutofit/>
          </a:bodyPr>
          <a:lstStyle/>
          <a:p>
            <a:r>
              <a:rPr lang="en-US" sz="2400" dirty="0"/>
              <a:t>Significant convergent shifts in skull shape associated with worm-suckers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BB460-828B-4CDC-AE50-D54139734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952" y="1322023"/>
            <a:ext cx="4097679" cy="269224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6EAD0E-2517-4F3B-8815-30D6D0316E7A}"/>
              </a:ext>
            </a:extLst>
          </p:cNvPr>
          <p:cNvCxnSpPr>
            <a:cxnSpLocks/>
          </p:cNvCxnSpPr>
          <p:nvPr/>
        </p:nvCxnSpPr>
        <p:spPr>
          <a:xfrm flipH="1">
            <a:off x="4251538" y="1182489"/>
            <a:ext cx="243346" cy="185057"/>
          </a:xfrm>
          <a:prstGeom prst="straightConnector1">
            <a:avLst/>
          </a:prstGeom>
          <a:ln w="25400">
            <a:solidFill>
              <a:schemeClr val="accent6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68C089-82CE-4EA8-831B-41E245A9DA67}"/>
              </a:ext>
            </a:extLst>
          </p:cNvPr>
          <p:cNvCxnSpPr>
            <a:cxnSpLocks/>
          </p:cNvCxnSpPr>
          <p:nvPr/>
        </p:nvCxnSpPr>
        <p:spPr>
          <a:xfrm flipV="1">
            <a:off x="1143920" y="4213952"/>
            <a:ext cx="205646" cy="238711"/>
          </a:xfrm>
          <a:prstGeom prst="straightConnector1">
            <a:avLst/>
          </a:prstGeom>
          <a:ln w="25400">
            <a:solidFill>
              <a:schemeClr val="accent6"/>
            </a:solidFill>
            <a:headEnd w="sm" len="sm"/>
            <a:tailEnd type="arrow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967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B4437A5-2036-4232-8BA4-642A32E5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72" y="34529"/>
            <a:ext cx="8621054" cy="857250"/>
          </a:xfrm>
        </p:spPr>
        <p:txBody>
          <a:bodyPr>
            <a:noAutofit/>
          </a:bodyPr>
          <a:lstStyle/>
          <a:p>
            <a:r>
              <a:rPr lang="en-US" sz="2400" dirty="0"/>
              <a:t>Carnivorous lineages are skewed on PC1 and experiences high rates of positive selection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D0692809-8C97-41F7-BCC5-BC6FBC447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39" y="1013553"/>
            <a:ext cx="4060986" cy="325548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884042-F83C-4A56-889B-DC604FB29DC5}"/>
              </a:ext>
            </a:extLst>
          </p:cNvPr>
          <p:cNvGrpSpPr/>
          <p:nvPr/>
        </p:nvGrpSpPr>
        <p:grpSpPr>
          <a:xfrm>
            <a:off x="132043" y="1391061"/>
            <a:ext cx="4728828" cy="2168270"/>
            <a:chOff x="3530747" y="1824476"/>
            <a:chExt cx="4728828" cy="21682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47C28F-E56E-4B8F-B2EB-03E2FC750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1172" y="1996257"/>
              <a:ext cx="4628403" cy="182470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885A6D-09E9-453A-A95C-E22EEC2BBFAE}"/>
                </a:ext>
              </a:extLst>
            </p:cNvPr>
            <p:cNvSpPr/>
            <p:nvPr/>
          </p:nvSpPr>
          <p:spPr>
            <a:xfrm>
              <a:off x="3530747" y="1892226"/>
              <a:ext cx="317133" cy="343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B52325-E7D6-481D-9BF5-48E8D7824247}"/>
                </a:ext>
              </a:extLst>
            </p:cNvPr>
            <p:cNvSpPr/>
            <p:nvPr/>
          </p:nvSpPr>
          <p:spPr>
            <a:xfrm>
              <a:off x="5850222" y="1824476"/>
              <a:ext cx="317133" cy="343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512888-1308-43D2-BFE3-97155794DB29}"/>
                </a:ext>
              </a:extLst>
            </p:cNvPr>
            <p:cNvSpPr/>
            <p:nvPr/>
          </p:nvSpPr>
          <p:spPr>
            <a:xfrm>
              <a:off x="3530747" y="3649185"/>
              <a:ext cx="317133" cy="343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B6595C-F6EE-42F4-8C82-C4155C41E09C}"/>
                </a:ext>
              </a:extLst>
            </p:cNvPr>
            <p:cNvSpPr/>
            <p:nvPr/>
          </p:nvSpPr>
          <p:spPr>
            <a:xfrm>
              <a:off x="5895161" y="3639291"/>
              <a:ext cx="317133" cy="343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7842A4D-E29D-400D-BEA5-F6C2118F9BBD}"/>
              </a:ext>
            </a:extLst>
          </p:cNvPr>
          <p:cNvSpPr txBox="1"/>
          <p:nvPr/>
        </p:nvSpPr>
        <p:spPr>
          <a:xfrm>
            <a:off x="3674125" y="3441715"/>
            <a:ext cx="9823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Roycroft</a:t>
            </a:r>
            <a:r>
              <a:rPr lang="en-US" sz="8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20527888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FE171F-4720-4C65-A769-6D0ED16B8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30099" r="53926" b="42716"/>
          <a:stretch/>
        </p:blipFill>
        <p:spPr>
          <a:xfrm>
            <a:off x="2189132" y="2120777"/>
            <a:ext cx="772170" cy="901945"/>
          </a:xfrm>
          <a:prstGeom prst="rect">
            <a:avLst/>
          </a:prstGeom>
        </p:spPr>
      </p:pic>
      <p:pic>
        <p:nvPicPr>
          <p:cNvPr id="7" name="Picture 6" descr="A picture containing text, grass, indoor&#10;&#10;Description automatically generated">
            <a:extLst>
              <a:ext uri="{FF2B5EF4-FFF2-40B4-BE49-F238E27FC236}">
                <a16:creationId xmlns:a16="http://schemas.microsoft.com/office/drawing/2014/main" id="{BCA28EA9-8ACE-424C-AA19-2FC00584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50000" r="56443" b="37509"/>
          <a:stretch/>
        </p:blipFill>
        <p:spPr>
          <a:xfrm>
            <a:off x="1244992" y="2125732"/>
            <a:ext cx="414492" cy="896990"/>
          </a:xfrm>
          <a:prstGeom prst="rect">
            <a:avLst/>
          </a:prstGeom>
        </p:spPr>
      </p:pic>
      <p:pic>
        <p:nvPicPr>
          <p:cNvPr id="9" name="Picture 8" descr="A picture containing text, grass, different, bunch&#10;&#10;Description automatically generated">
            <a:extLst>
              <a:ext uri="{FF2B5EF4-FFF2-40B4-BE49-F238E27FC236}">
                <a16:creationId xmlns:a16="http://schemas.microsoft.com/office/drawing/2014/main" id="{B6B859F9-0A82-46E4-B7DC-EB014420A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 t="75696" r="59199" b="4006"/>
          <a:stretch/>
        </p:blipFill>
        <p:spPr>
          <a:xfrm>
            <a:off x="2403748" y="1050087"/>
            <a:ext cx="374716" cy="771472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1C1948A3-C395-4EF3-BAC0-8DE9B7EE4C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5" t="65050" r="39776" b="17421"/>
          <a:stretch/>
        </p:blipFill>
        <p:spPr>
          <a:xfrm>
            <a:off x="1239034" y="1132486"/>
            <a:ext cx="426408" cy="689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6FFE89-51AF-48E0-BD57-C62718A83CC7}"/>
              </a:ext>
            </a:extLst>
          </p:cNvPr>
          <p:cNvSpPr txBox="1"/>
          <p:nvPr/>
        </p:nvSpPr>
        <p:spPr>
          <a:xfrm>
            <a:off x="25727" y="4842575"/>
            <a:ext cx="1543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Sperm micrographs: Bill Breed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73D082-9A90-4819-81DC-91E04AAE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7" y="151725"/>
            <a:ext cx="5223810" cy="67673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Sperm evolution across Murinae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75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Source Sans Pro" panose="020B0503030403020204" pitchFamily="34" charset="0"/>
            <a:ea typeface="Source Sans Pro" panose="020B0503030403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53008</TotalTime>
  <Words>2812</Words>
  <Application>Microsoft Office PowerPoint</Application>
  <PresentationFormat>On-screen Show (16:9)</PresentationFormat>
  <Paragraphs>718</Paragraphs>
  <Slides>117</Slides>
  <Notes>111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117</vt:i4>
      </vt:variant>
    </vt:vector>
  </HeadingPairs>
  <TitlesOfParts>
    <vt:vector size="125" baseType="lpstr">
      <vt:lpstr>Arial</vt:lpstr>
      <vt:lpstr>Calibri</vt:lpstr>
      <vt:lpstr>Calibri Light</vt:lpstr>
      <vt:lpstr>Cambria Math</vt:lpstr>
      <vt:lpstr>Myriad Pro</vt:lpstr>
      <vt:lpstr>Source Sans Pro</vt:lpstr>
      <vt:lpstr>Office Theme</vt:lpstr>
      <vt:lpstr>1_Office Theme</vt:lpstr>
      <vt:lpstr>Patterns of genomic variation across the tree of life</vt:lpstr>
      <vt:lpstr>PowerPoint Presentation</vt:lpstr>
      <vt:lpstr>Origins of variation</vt:lpstr>
      <vt:lpstr>Origins and long-term patterns of variation</vt:lpstr>
      <vt:lpstr>Origins and long-term patterns of variation across the tree of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i5k pilot project</vt:lpstr>
      <vt:lpstr>i5k pilot project</vt:lpstr>
      <vt:lpstr>Arthropods exhibit great phenotypic and behavioral diversity</vt:lpstr>
      <vt:lpstr>How does molecular evolution drive adaptation?</vt:lpstr>
      <vt:lpstr>i5K pilot project</vt:lpstr>
      <vt:lpstr>i5K pilot project</vt:lpstr>
      <vt:lpstr>i5K pilot project</vt:lpstr>
      <vt:lpstr>i5K pilot project</vt:lpstr>
      <vt:lpstr>Reconstructing the phylogeny of arthropods</vt:lpstr>
      <vt:lpstr>Reconstructing the phylogeny of arthropods</vt:lpstr>
      <vt:lpstr>Reconstructing the phylogeny of arthropods</vt:lpstr>
      <vt:lpstr>Construct a backbone phylogeny</vt:lpstr>
      <vt:lpstr>Construct order level phylogenies</vt:lpstr>
      <vt:lpstr>Construct order level phylogenies</vt:lpstr>
      <vt:lpstr>PowerPoint Presentation</vt:lpstr>
      <vt:lpstr>Arthropod substitution rates vary little, but are not clock-like</vt:lpstr>
      <vt:lpstr>Arthropod substitution rates vary little, but are not clock-like</vt:lpstr>
      <vt:lpstr>Arthropod gene gain and loss rates are surprisingly constant</vt:lpstr>
      <vt:lpstr>No correlation between amino acid substitution rates and gene gain/loss rates</vt:lpstr>
      <vt:lpstr>No correlation between amino acid substitution rates and gene gain/loss rates</vt:lpstr>
      <vt:lpstr>Strong correlation between rates of protein domain rearrangement and gene gain/loss</vt:lpstr>
      <vt:lpstr>Strong correlation between rates of protein domain rearrangement and gene gain/loss</vt:lpstr>
      <vt:lpstr>No large excess of gene gains or losses across arthropod orders</vt:lpstr>
      <vt:lpstr>No large excess of gene gains or losses in Drosophila</vt:lpstr>
      <vt:lpstr>Larger excess of gene losses in Bombus</vt:lpstr>
      <vt:lpstr>Cockroach has most rapidly evolving families</vt:lpstr>
      <vt:lpstr>Lepidopterans gained many new gene families</vt:lpstr>
      <vt:lpstr>New gene families in Last Insect Common Ancestor (LICA) related to flight, larval development</vt:lpstr>
      <vt:lpstr>i5k pilot project – what have we learned?</vt:lpstr>
      <vt:lpstr>i5k pilot project – what have we learned?</vt:lpstr>
      <vt:lpstr>i5k pilot project – what have we learned?</vt:lpstr>
      <vt:lpstr>PowerPoint Presentation</vt:lpstr>
      <vt:lpstr>PowerPoint Presentation</vt:lpstr>
      <vt:lpstr>PowerPoint Presentation</vt:lpstr>
      <vt:lpstr>Murine Rodents</vt:lpstr>
      <vt:lpstr>Island colonizations facilitate replicate radiations in murine rodents</vt:lpstr>
      <vt:lpstr>Much of murine diversity is unsampled</vt:lpstr>
      <vt:lpstr>Are there correlations between rate of DNA substitution and … habitat transition?</vt:lpstr>
      <vt:lpstr>Are there correlations between rate of DNA substitution and … skull shape?</vt:lpstr>
      <vt:lpstr>Are there correlations between rate of DNA substitution and … sperm morphology?</vt:lpstr>
      <vt:lpstr>Initial results show higher proportion of positively selected sites in lineages with shifts in diet </vt:lpstr>
      <vt:lpstr>Exome assembly of murine rodents</vt:lpstr>
      <vt:lpstr>Exome assembly of murine rodents</vt:lpstr>
      <vt:lpstr>Exome assembly of murine rodents</vt:lpstr>
      <vt:lpstr>Murine phylogeny from 188 species</vt:lpstr>
      <vt:lpstr>PowerPoint Presentation</vt:lpstr>
      <vt:lpstr>PowerPoint Presentation</vt:lpstr>
      <vt:lpstr>PowerPoint Presentation</vt:lpstr>
      <vt:lpstr>Phylogenies from the same set of organisms can disagree with each other</vt:lpstr>
      <vt:lpstr>Phylogenies from the same set of organisms can disagree with each other</vt:lpstr>
      <vt:lpstr>Phylogenies from the same set of organisms can disagree with each other</vt:lpstr>
      <vt:lpstr>Mapping traits or variation onto a species tree from discordant loci can cause incorrect inferences</vt:lpstr>
      <vt:lpstr>Mapping traits or variation onto a species tree from discordant loci can cause incorrect inferences</vt:lpstr>
      <vt:lpstr>Mapping traits or variation onto a species tree from discordant loci can cause incorrect inferences</vt:lpstr>
      <vt:lpstr>Mapping traits or variation onto a species tree from discordant loci can cause incorrect inferences</vt:lpstr>
      <vt:lpstr>Discordance causes spurious inferences of selection</vt:lpstr>
      <vt:lpstr>Discordance causes spurious inferences of selection</vt:lpstr>
      <vt:lpstr>Phylogenetic discordance in rodent exomes</vt:lpstr>
      <vt:lpstr>Phylogenetic discordance in rodent exomes</vt:lpstr>
      <vt:lpstr>Gene concordance factors (gCF) show extensive discordance among rodent exomes</vt:lpstr>
      <vt:lpstr>Introgression is limited to only a few  murine lineages </vt:lpstr>
      <vt:lpstr>How to infer rates while accounting for discordance?</vt:lpstr>
      <vt:lpstr>How to infer rates while accounting for discordance?</vt:lpstr>
      <vt:lpstr>PowerPoint Presentation</vt:lpstr>
      <vt:lpstr>PowerPoint Presentation</vt:lpstr>
      <vt:lpstr>How to infer rates while accounting for discordance?</vt:lpstr>
      <vt:lpstr>How to infer rates while accounting for discordance?</vt:lpstr>
      <vt:lpstr>How to infer rates while accounting for discordance?</vt:lpstr>
      <vt:lpstr>How to infer rates while accounting for discordance?</vt:lpstr>
      <vt:lpstr>How to infer rates while accounting for discordance?</vt:lpstr>
      <vt:lpstr>How to infer rates while accounting for discordance?</vt:lpstr>
      <vt:lpstr>PowerPoint Presentation</vt:lpstr>
      <vt:lpstr>Little variation in average substitution rates across the rodent phylogeny</vt:lpstr>
      <vt:lpstr>Do bursts of selection correspond to colonization?</vt:lpstr>
      <vt:lpstr>Do bursts of selection correspond to colonization?</vt:lpstr>
      <vt:lpstr>No difference in genome-wide rates of selection based on colonization</vt:lpstr>
      <vt:lpstr>Are other traits correlated with molecular evolution?</vt:lpstr>
      <vt:lpstr>Are other traits correlated with molecular evolution?</vt:lpstr>
      <vt:lpstr>About 40% of rodent genes show evidence of positive selection at some point in their history</vt:lpstr>
      <vt:lpstr>A higher proportion of genes related to facial shape and aridity have evidence for selection</vt:lpstr>
      <vt:lpstr>2D measurements of skulls to reconstruct ancestral skull shapes</vt:lpstr>
      <vt:lpstr>2D measurements of skulls to reconstruct ancestral skull shapes</vt:lpstr>
      <vt:lpstr>Significant convergent shifts in skull shape associated with worm-suckers</vt:lpstr>
      <vt:lpstr>Significant convergent shifts in skull shape associated with worm-suckers</vt:lpstr>
      <vt:lpstr>Carnivorous lineages are skewed on PC1 and experiences high rates of positive selection</vt:lpstr>
      <vt:lpstr>Sperm evolution across Murinae</vt:lpstr>
      <vt:lpstr>Sperm evolution across Murinae</vt:lpstr>
      <vt:lpstr>Rates of evolution in Mus are accelerated in certain tissues</vt:lpstr>
      <vt:lpstr>Rates of evolution in Mus are accelerated in certain tissues and in late stages of spermatogenesis</vt:lpstr>
      <vt:lpstr>Rates of evolution in Mus are accelerated in certain tissues and in late stages of spermatogenesis</vt:lpstr>
      <vt:lpstr>Sperm evolution across Murinae</vt:lpstr>
      <vt:lpstr>Sperm evolution across Murinae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Comparative genomics of turtles!</vt:lpstr>
      <vt:lpstr>PowerPoint Presentation</vt:lpstr>
      <vt:lpstr>PowerPoint Presentation</vt:lpstr>
      <vt:lpstr>PowerPoint Presentation</vt:lpstr>
      <vt:lpstr>Thanks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Gregg</dc:creator>
  <cp:lastModifiedBy>Thomas, Gregg W.C.</cp:lastModifiedBy>
  <cp:revision>771</cp:revision>
  <dcterms:created xsi:type="dcterms:W3CDTF">2016-08-22T22:27:08Z</dcterms:created>
  <dcterms:modified xsi:type="dcterms:W3CDTF">2022-03-27T18:12:51Z</dcterms:modified>
</cp:coreProperties>
</file>